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90" r:id="rId8"/>
    <p:sldId id="291" r:id="rId9"/>
    <p:sldId id="275" r:id="rId10"/>
    <p:sldId id="265" r:id="rId11"/>
    <p:sldId id="277" r:id="rId12"/>
    <p:sldId id="272" r:id="rId13"/>
    <p:sldId id="273" r:id="rId14"/>
    <p:sldId id="266" r:id="rId15"/>
    <p:sldId id="288" r:id="rId16"/>
    <p:sldId id="289" r:id="rId17"/>
    <p:sldId id="286" r:id="rId18"/>
    <p:sldId id="287" r:id="rId19"/>
    <p:sldId id="267" r:id="rId20"/>
    <p:sldId id="284" r:id="rId21"/>
    <p:sldId id="285" r:id="rId22"/>
    <p:sldId id="268" r:id="rId23"/>
    <p:sldId id="269"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GNxaIKFONoA3AFfw5VdAK71U+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7C9DF6-1E3E-4876-BB95-857D048E20D3}">
  <a:tblStyle styleId="{987C9DF6-1E3E-4876-BB95-857D048E20D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CE60BE-D8DE-4FC9-A5B5-9F9D0E41198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59AE712-6F1C-49B8-A850-8C7ABEE9035E}"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510A3B-2630-4F82-A865-4E254DF45DCF}" styleName="Table_3">
    <a:wholeTbl>
      <a:tcTxStyle b="off" i="off">
        <a:font>
          <a:latin typeface="Trebuchet MS"/>
          <a:ea typeface="Trebuchet MS"/>
          <a:cs typeface="Trebuchet MS"/>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F6FC"/>
          </a:solidFill>
        </a:fill>
      </a:tcStyle>
    </a:wholeTbl>
    <a:band1H>
      <a:tcTxStyle b="off" i="off"/>
      <a:tcStyle>
        <a:tcBdr/>
        <a:fill>
          <a:solidFill>
            <a:srgbClr val="D1ECF9"/>
          </a:solidFill>
        </a:fill>
      </a:tcStyle>
    </a:band1H>
    <a:band2H>
      <a:tcTxStyle b="off" i="off"/>
      <a:tcStyle>
        <a:tcBdr/>
      </a:tcStyle>
    </a:band2H>
    <a:band1V>
      <a:tcTxStyle b="off" i="off"/>
      <a:tcStyle>
        <a:tcBdr/>
        <a:fill>
          <a:solidFill>
            <a:srgbClr val="D1ECF9"/>
          </a:solidFill>
        </a:fill>
      </a:tcStyle>
    </a:band1V>
    <a:band2V>
      <a:tcTxStyle b="off" i="off"/>
      <a:tcStyle>
        <a:tcBdr/>
      </a:tcStyle>
    </a:band2V>
    <a:lastCol>
      <a:tcTxStyle b="on" i="off">
        <a:font>
          <a:latin typeface="Trebuchet MS"/>
          <a:ea typeface="Trebuchet MS"/>
          <a:cs typeface="Trebuchet MS"/>
        </a:font>
        <a:srgbClr val="FFFFFF"/>
      </a:tcTxStyle>
      <a:tcStyle>
        <a:tcBdr/>
        <a:fill>
          <a:solidFill>
            <a:srgbClr val="5FCBEF"/>
          </a:solidFill>
        </a:fill>
      </a:tcStyle>
    </a:lastCol>
    <a:firstCol>
      <a:tcTxStyle b="on" i="off">
        <a:font>
          <a:latin typeface="Trebuchet MS"/>
          <a:ea typeface="Trebuchet MS"/>
          <a:cs typeface="Trebuchet MS"/>
        </a:font>
        <a:srgbClr val="FFFFFF"/>
      </a:tcTxStyle>
      <a:tcStyle>
        <a:tcBdr/>
        <a:fill>
          <a:solidFill>
            <a:srgbClr val="5FCBEF"/>
          </a:solidFill>
        </a:fill>
      </a:tcStyle>
    </a:firstCol>
    <a:lastRow>
      <a:tcTxStyle b="on" i="off">
        <a:font>
          <a:latin typeface="Trebuchet MS"/>
          <a:ea typeface="Trebuchet MS"/>
          <a:cs typeface="Trebuchet MS"/>
        </a:font>
        <a:srgbClr val="FFFFFF"/>
      </a:tcTxStyle>
      <a:tcStyle>
        <a:tcBdr>
          <a:top>
            <a:ln w="38100" cap="flat" cmpd="sng">
              <a:solidFill>
                <a:srgbClr val="FFFFFF"/>
              </a:solidFill>
              <a:prstDash val="solid"/>
              <a:round/>
              <a:headEnd type="none" w="sm" len="sm"/>
              <a:tailEnd type="none" w="sm" len="sm"/>
            </a:ln>
          </a:top>
        </a:tcBdr>
        <a:fill>
          <a:solidFill>
            <a:srgbClr val="5FCBEF"/>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rgbClr val="FFFFFF"/>
      </a:tcTxStyle>
      <a:tcStyle>
        <a:tcBdr>
          <a:bottom>
            <a:ln w="38100" cap="flat" cmpd="sng">
              <a:solidFill>
                <a:srgbClr val="FFFFFF"/>
              </a:solidFill>
              <a:prstDash val="solid"/>
              <a:round/>
              <a:headEnd type="none" w="sm" len="sm"/>
              <a:tailEnd type="none" w="sm" len="sm"/>
            </a:ln>
          </a:bottom>
        </a:tcBdr>
        <a:fill>
          <a:solidFill>
            <a:srgbClr val="5FCBEF"/>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45ad1ebe7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g245ad1ebe7a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86fad1d9b_0_4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117" name="Google Shape;117;g2486fad1d9b_0_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86fad1d9b_0_4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124" name="Google Shape;124;g2486fad1d9b_0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a4c3b9e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a4c3b9e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82d0d150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g282d0d150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486fad1d9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 name="Google Shape;51;g2486fad1d9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86fad1d9b_0_3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 name="Google Shape;60;g2486fad1d9b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86fad1d9b_0_3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 name="Google Shape;67;g2486fad1d9b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86fad1d9b_0_3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g2486fad1d9b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cc70435ca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fcc70435ca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fcc70435ca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380736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86fad1d9b_0_5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g2486fad1d9b_0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6a4c3b9ec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6a4c3b9ec7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10"/>
        <p:cNvGrpSpPr/>
        <p:nvPr/>
      </p:nvGrpSpPr>
      <p:grpSpPr>
        <a:xfrm>
          <a:off x="0" y="0"/>
          <a:ext cx="0" cy="0"/>
          <a:chOff x="0" y="0"/>
          <a:chExt cx="0" cy="0"/>
        </a:xfrm>
      </p:grpSpPr>
      <p:sp>
        <p:nvSpPr>
          <p:cNvPr id="11" name="Google Shape;11;g245ad1ebe7a_0_117"/>
          <p:cNvSpPr txBox="1">
            <a:spLocks noGrp="1"/>
          </p:cNvSpPr>
          <p:nvPr>
            <p:ph type="title"/>
          </p:nvPr>
        </p:nvSpPr>
        <p:spPr>
          <a:xfrm>
            <a:off x="660450" y="1246862"/>
            <a:ext cx="108711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 name="Google Shape;12;g245ad1ebe7a_0_117"/>
          <p:cNvSpPr txBox="1">
            <a:spLocks noGrp="1"/>
          </p:cNvSpPr>
          <p:nvPr>
            <p:ph type="body" idx="1"/>
          </p:nvPr>
        </p:nvSpPr>
        <p:spPr>
          <a:xfrm>
            <a:off x="1103575" y="2706425"/>
            <a:ext cx="5373300" cy="31137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360"/>
              </a:spcBef>
              <a:spcAft>
                <a:spcPts val="0"/>
              </a:spcAft>
              <a:buSzPts val="1800"/>
              <a:buChar char="–"/>
              <a:defRPr/>
            </a:lvl2pPr>
            <a:lvl3pPr marL="1371600" lvl="2" indent="-330200" algn="l">
              <a:lnSpc>
                <a:spcPct val="100000"/>
              </a:lnSpc>
              <a:spcBef>
                <a:spcPts val="320"/>
              </a:spcBef>
              <a:spcAft>
                <a:spcPts val="0"/>
              </a:spcAft>
              <a:buSzPts val="1600"/>
              <a:buChar char="•"/>
              <a:defRPr/>
            </a:lvl3pPr>
            <a:lvl4pPr marL="1828800" lvl="3" indent="-317500" algn="l">
              <a:lnSpc>
                <a:spcPct val="100000"/>
              </a:lnSpc>
              <a:spcBef>
                <a:spcPts val="280"/>
              </a:spcBef>
              <a:spcAft>
                <a:spcPts val="0"/>
              </a:spcAft>
              <a:buSzPts val="1400"/>
              <a:buChar char="–"/>
              <a:defRPr/>
            </a:lvl4pPr>
            <a:lvl5pPr marL="2286000" lvl="4" indent="-304800" algn="l">
              <a:lnSpc>
                <a:spcPct val="100000"/>
              </a:lnSpc>
              <a:spcBef>
                <a:spcPts val="240"/>
              </a:spcBef>
              <a:spcAft>
                <a:spcPts val="0"/>
              </a:spcAft>
              <a:buSzPts val="1200"/>
              <a:buChar char="»"/>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
        <p:nvSpPr>
          <p:cNvPr id="13" name="Google Shape;13;g245ad1ebe7a_0_117"/>
          <p:cNvSpPr txBox="1">
            <a:spLocks noGrp="1"/>
          </p:cNvSpPr>
          <p:nvPr>
            <p:ph type="body" idx="2"/>
          </p:nvPr>
        </p:nvSpPr>
        <p:spPr>
          <a:xfrm>
            <a:off x="6792300" y="2706425"/>
            <a:ext cx="4887300" cy="31137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360"/>
              </a:spcBef>
              <a:spcAft>
                <a:spcPts val="0"/>
              </a:spcAft>
              <a:buSzPts val="1800"/>
              <a:buChar char="–"/>
              <a:defRPr/>
            </a:lvl2pPr>
            <a:lvl3pPr marL="1371600" lvl="2" indent="-330200" algn="l">
              <a:lnSpc>
                <a:spcPct val="100000"/>
              </a:lnSpc>
              <a:spcBef>
                <a:spcPts val="320"/>
              </a:spcBef>
              <a:spcAft>
                <a:spcPts val="0"/>
              </a:spcAft>
              <a:buSzPts val="1600"/>
              <a:buChar char="•"/>
              <a:defRPr/>
            </a:lvl3pPr>
            <a:lvl4pPr marL="1828800" lvl="3" indent="-317500" algn="l">
              <a:lnSpc>
                <a:spcPct val="100000"/>
              </a:lnSpc>
              <a:spcBef>
                <a:spcPts val="280"/>
              </a:spcBef>
              <a:spcAft>
                <a:spcPts val="0"/>
              </a:spcAft>
              <a:buSzPts val="1400"/>
              <a:buChar char="–"/>
              <a:defRPr/>
            </a:lvl4pPr>
            <a:lvl5pPr marL="2286000" lvl="4" indent="-304800" algn="l">
              <a:lnSpc>
                <a:spcPct val="100000"/>
              </a:lnSpc>
              <a:spcBef>
                <a:spcPts val="240"/>
              </a:spcBef>
              <a:spcAft>
                <a:spcPts val="0"/>
              </a:spcAft>
              <a:buSzPts val="1200"/>
              <a:buChar char="»"/>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g245ad1ebe7a_0_36"/>
          <p:cNvSpPr txBox="1">
            <a:spLocks noGrp="1"/>
          </p:cNvSpPr>
          <p:nvPr>
            <p:ph type="title"/>
          </p:nvPr>
        </p:nvSpPr>
        <p:spPr>
          <a:xfrm>
            <a:off x="677334" y="609600"/>
            <a:ext cx="8596800" cy="945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245ad1ebe7a_0_3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g245ad1ebe7a_0_36"/>
          <p:cNvSpPr txBox="1">
            <a:spLocks noGrp="1"/>
          </p:cNvSpPr>
          <p:nvPr>
            <p:ph type="body" idx="1"/>
          </p:nvPr>
        </p:nvSpPr>
        <p:spPr>
          <a:xfrm>
            <a:off x="762000" y="1589700"/>
            <a:ext cx="10707300" cy="4138500"/>
          </a:xfrm>
          <a:prstGeom prst="rect">
            <a:avLst/>
          </a:prstGeom>
          <a:noFill/>
          <a:ln>
            <a:noFill/>
          </a:ln>
        </p:spPr>
        <p:txBody>
          <a:bodyPr spcFirstLastPara="1" wrap="square" lIns="91425" tIns="45700" rIns="91425" bIns="45700" anchor="t" anchorCtr="0">
            <a:noAutofit/>
          </a:bodyPr>
          <a:lstStyle>
            <a:lvl1pPr marL="457200" lvl="0" indent="-355600" algn="l">
              <a:lnSpc>
                <a:spcPct val="115000"/>
              </a:lnSpc>
              <a:spcBef>
                <a:spcPts val="400"/>
              </a:spcBef>
              <a:spcAft>
                <a:spcPts val="0"/>
              </a:spcAft>
              <a:buSzPts val="2000"/>
              <a:buChar char="•"/>
              <a:defRPr/>
            </a:lvl1pPr>
            <a:lvl2pPr marL="914400" lvl="1" indent="-342900" algn="l">
              <a:lnSpc>
                <a:spcPct val="115000"/>
              </a:lnSpc>
              <a:spcBef>
                <a:spcPts val="360"/>
              </a:spcBef>
              <a:spcAft>
                <a:spcPts val="0"/>
              </a:spcAft>
              <a:buSzPts val="1800"/>
              <a:buChar char="–"/>
              <a:defRPr/>
            </a:lvl2pPr>
            <a:lvl3pPr marL="1371600" lvl="2" indent="-330200" algn="l">
              <a:lnSpc>
                <a:spcPct val="115000"/>
              </a:lnSpc>
              <a:spcBef>
                <a:spcPts val="320"/>
              </a:spcBef>
              <a:spcAft>
                <a:spcPts val="0"/>
              </a:spcAft>
              <a:buSzPts val="1600"/>
              <a:buChar char="•"/>
              <a:defRPr/>
            </a:lvl3pPr>
            <a:lvl4pPr marL="1828800" lvl="3" indent="-317500" algn="l">
              <a:lnSpc>
                <a:spcPct val="115000"/>
              </a:lnSpc>
              <a:spcBef>
                <a:spcPts val="280"/>
              </a:spcBef>
              <a:spcAft>
                <a:spcPts val="0"/>
              </a:spcAft>
              <a:buSzPts val="1400"/>
              <a:buChar char="–"/>
              <a:defRPr/>
            </a:lvl4pPr>
            <a:lvl5pPr marL="2286000" lvl="4" indent="-304800" algn="l">
              <a:lnSpc>
                <a:spcPct val="115000"/>
              </a:lnSpc>
              <a:spcBef>
                <a:spcPts val="240"/>
              </a:spcBef>
              <a:spcAft>
                <a:spcPts val="0"/>
              </a:spcAft>
              <a:buSzPts val="1200"/>
              <a:buChar char="»"/>
              <a:defRPr/>
            </a:lvl5pPr>
            <a:lvl6pPr marL="2743200" lvl="5" indent="-304800" algn="l">
              <a:lnSpc>
                <a:spcPct val="115000"/>
              </a:lnSpc>
              <a:spcBef>
                <a:spcPts val="240"/>
              </a:spcBef>
              <a:spcAft>
                <a:spcPts val="0"/>
              </a:spcAft>
              <a:buSzPts val="1200"/>
              <a:buChar char="»"/>
              <a:defRPr/>
            </a:lvl6pPr>
            <a:lvl7pPr marL="3200400" lvl="6" indent="-304800" algn="l">
              <a:lnSpc>
                <a:spcPct val="115000"/>
              </a:lnSpc>
              <a:spcBef>
                <a:spcPts val="240"/>
              </a:spcBef>
              <a:spcAft>
                <a:spcPts val="0"/>
              </a:spcAft>
              <a:buSzPts val="1200"/>
              <a:buChar char="»"/>
              <a:defRPr/>
            </a:lvl7pPr>
            <a:lvl8pPr marL="3657600" lvl="7" indent="-304800" algn="l">
              <a:lnSpc>
                <a:spcPct val="115000"/>
              </a:lnSpc>
              <a:spcBef>
                <a:spcPts val="240"/>
              </a:spcBef>
              <a:spcAft>
                <a:spcPts val="0"/>
              </a:spcAft>
              <a:buSzPts val="1200"/>
              <a:buChar char="»"/>
              <a:defRPr/>
            </a:lvl8pPr>
            <a:lvl9pPr marL="4114800" lvl="8" indent="-304800" algn="l">
              <a:lnSpc>
                <a:spcPct val="115000"/>
              </a:lnSpc>
              <a:spcBef>
                <a:spcPts val="240"/>
              </a:spcBef>
              <a:spcAft>
                <a:spcPts val="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g2486fad1d9b_0_5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2486fad1d9b_0_5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2486fad1d9b_0_5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2486fad1d9b_0_5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4">
    <p:spTree>
      <p:nvGrpSpPr>
        <p:cNvPr id="1" name="Shape 23"/>
        <p:cNvGrpSpPr/>
        <p:nvPr/>
      </p:nvGrpSpPr>
      <p:grpSpPr>
        <a:xfrm>
          <a:off x="0" y="0"/>
          <a:ext cx="0" cy="0"/>
          <a:chOff x="0" y="0"/>
          <a:chExt cx="0" cy="0"/>
        </a:xfrm>
      </p:grpSpPr>
      <p:sp>
        <p:nvSpPr>
          <p:cNvPr id="24" name="Google Shape;24;g2486fad1d9b_0_566"/>
          <p:cNvSpPr txBox="1">
            <a:spLocks noGrp="1"/>
          </p:cNvSpPr>
          <p:nvPr>
            <p:ph type="title"/>
          </p:nvPr>
        </p:nvSpPr>
        <p:spPr>
          <a:xfrm>
            <a:off x="711200" y="274637"/>
            <a:ext cx="108711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g2486fad1d9b_0_566"/>
          <p:cNvSpPr txBox="1">
            <a:spLocks noGrp="1"/>
          </p:cNvSpPr>
          <p:nvPr>
            <p:ph type="subTitle" idx="1"/>
          </p:nvPr>
        </p:nvSpPr>
        <p:spPr>
          <a:xfrm>
            <a:off x="707000" y="1279700"/>
            <a:ext cx="4854900" cy="75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SzPts val="2000"/>
              <a:buNone/>
              <a:defRPr/>
            </a:lvl1pPr>
            <a:lvl2pPr lvl="1" algn="l">
              <a:lnSpc>
                <a:spcPct val="100000"/>
              </a:lnSpc>
              <a:spcBef>
                <a:spcPts val="360"/>
              </a:spcBef>
              <a:spcAft>
                <a:spcPts val="0"/>
              </a:spcAft>
              <a:buSzPts val="1800"/>
              <a:buNone/>
              <a:defRPr/>
            </a:lvl2pPr>
            <a:lvl3pPr lvl="2" algn="l">
              <a:lnSpc>
                <a:spcPct val="100000"/>
              </a:lnSpc>
              <a:spcBef>
                <a:spcPts val="320"/>
              </a:spcBef>
              <a:spcAft>
                <a:spcPts val="0"/>
              </a:spcAft>
              <a:buSzPts val="1600"/>
              <a:buNone/>
              <a:defRPr/>
            </a:lvl3pPr>
            <a:lvl4pPr lvl="3" algn="l">
              <a:lnSpc>
                <a:spcPct val="100000"/>
              </a:lnSpc>
              <a:spcBef>
                <a:spcPts val="280"/>
              </a:spcBef>
              <a:spcAft>
                <a:spcPts val="0"/>
              </a:spcAft>
              <a:buSzPts val="1400"/>
              <a:buNone/>
              <a:defRPr/>
            </a:lvl4pPr>
            <a:lvl5pPr lvl="4" algn="l">
              <a:lnSpc>
                <a:spcPct val="100000"/>
              </a:lnSpc>
              <a:spcBef>
                <a:spcPts val="240"/>
              </a:spcBef>
              <a:spcAft>
                <a:spcPts val="0"/>
              </a:spcAft>
              <a:buSzPts val="1200"/>
              <a:buNone/>
              <a:defRPr/>
            </a:lvl5pPr>
            <a:lvl6pPr lvl="5" algn="l">
              <a:lnSpc>
                <a:spcPct val="100000"/>
              </a:lnSpc>
              <a:spcBef>
                <a:spcPts val="240"/>
              </a:spcBef>
              <a:spcAft>
                <a:spcPts val="0"/>
              </a:spcAft>
              <a:buSzPts val="1200"/>
              <a:buNone/>
              <a:defRPr/>
            </a:lvl6pPr>
            <a:lvl7pPr lvl="6" algn="l">
              <a:lnSpc>
                <a:spcPct val="100000"/>
              </a:lnSpc>
              <a:spcBef>
                <a:spcPts val="240"/>
              </a:spcBef>
              <a:spcAft>
                <a:spcPts val="0"/>
              </a:spcAft>
              <a:buSzPts val="1200"/>
              <a:buNone/>
              <a:defRPr/>
            </a:lvl7pPr>
            <a:lvl8pPr lvl="7" algn="l">
              <a:lnSpc>
                <a:spcPct val="100000"/>
              </a:lnSpc>
              <a:spcBef>
                <a:spcPts val="240"/>
              </a:spcBef>
              <a:spcAft>
                <a:spcPts val="0"/>
              </a:spcAft>
              <a:buSzPts val="1200"/>
              <a:buNone/>
              <a:defRPr/>
            </a:lvl8pPr>
            <a:lvl9pPr lvl="8" algn="l">
              <a:lnSpc>
                <a:spcPct val="100000"/>
              </a:lnSpc>
              <a:spcBef>
                <a:spcPts val="240"/>
              </a:spcBef>
              <a:spcAft>
                <a:spcPts val="0"/>
              </a:spcAft>
              <a:buSzPts val="1200"/>
              <a:buNone/>
              <a:defRPr/>
            </a:lvl9pPr>
          </a:lstStyle>
          <a:p>
            <a:endParaRPr/>
          </a:p>
        </p:txBody>
      </p:sp>
      <p:sp>
        <p:nvSpPr>
          <p:cNvPr id="26" name="Google Shape;26;g2486fad1d9b_0_566"/>
          <p:cNvSpPr txBox="1">
            <a:spLocks noGrp="1"/>
          </p:cNvSpPr>
          <p:nvPr>
            <p:ph type="subTitle" idx="2"/>
          </p:nvPr>
        </p:nvSpPr>
        <p:spPr>
          <a:xfrm>
            <a:off x="6216975" y="1279700"/>
            <a:ext cx="4854900" cy="75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SzPts val="2000"/>
              <a:buNone/>
              <a:defRPr/>
            </a:lvl1pPr>
            <a:lvl2pPr lvl="1" algn="l">
              <a:lnSpc>
                <a:spcPct val="100000"/>
              </a:lnSpc>
              <a:spcBef>
                <a:spcPts val="360"/>
              </a:spcBef>
              <a:spcAft>
                <a:spcPts val="0"/>
              </a:spcAft>
              <a:buSzPts val="1800"/>
              <a:buNone/>
              <a:defRPr/>
            </a:lvl2pPr>
            <a:lvl3pPr lvl="2" algn="l">
              <a:lnSpc>
                <a:spcPct val="100000"/>
              </a:lnSpc>
              <a:spcBef>
                <a:spcPts val="320"/>
              </a:spcBef>
              <a:spcAft>
                <a:spcPts val="0"/>
              </a:spcAft>
              <a:buSzPts val="1600"/>
              <a:buNone/>
              <a:defRPr/>
            </a:lvl3pPr>
            <a:lvl4pPr lvl="3" algn="l">
              <a:lnSpc>
                <a:spcPct val="100000"/>
              </a:lnSpc>
              <a:spcBef>
                <a:spcPts val="280"/>
              </a:spcBef>
              <a:spcAft>
                <a:spcPts val="0"/>
              </a:spcAft>
              <a:buSzPts val="1400"/>
              <a:buNone/>
              <a:defRPr/>
            </a:lvl4pPr>
            <a:lvl5pPr lvl="4" algn="l">
              <a:lnSpc>
                <a:spcPct val="100000"/>
              </a:lnSpc>
              <a:spcBef>
                <a:spcPts val="240"/>
              </a:spcBef>
              <a:spcAft>
                <a:spcPts val="0"/>
              </a:spcAft>
              <a:buSzPts val="1200"/>
              <a:buNone/>
              <a:defRPr/>
            </a:lvl5pPr>
            <a:lvl6pPr lvl="5" algn="l">
              <a:lnSpc>
                <a:spcPct val="100000"/>
              </a:lnSpc>
              <a:spcBef>
                <a:spcPts val="240"/>
              </a:spcBef>
              <a:spcAft>
                <a:spcPts val="0"/>
              </a:spcAft>
              <a:buSzPts val="1200"/>
              <a:buNone/>
              <a:defRPr/>
            </a:lvl6pPr>
            <a:lvl7pPr lvl="6" algn="l">
              <a:lnSpc>
                <a:spcPct val="100000"/>
              </a:lnSpc>
              <a:spcBef>
                <a:spcPts val="240"/>
              </a:spcBef>
              <a:spcAft>
                <a:spcPts val="0"/>
              </a:spcAft>
              <a:buSzPts val="1200"/>
              <a:buNone/>
              <a:defRPr/>
            </a:lvl7pPr>
            <a:lvl8pPr lvl="7" algn="l">
              <a:lnSpc>
                <a:spcPct val="100000"/>
              </a:lnSpc>
              <a:spcBef>
                <a:spcPts val="240"/>
              </a:spcBef>
              <a:spcAft>
                <a:spcPts val="0"/>
              </a:spcAft>
              <a:buSzPts val="1200"/>
              <a:buNone/>
              <a:defRPr/>
            </a:lvl8pPr>
            <a:lvl9pPr lvl="8" algn="l">
              <a:lnSpc>
                <a:spcPct val="100000"/>
              </a:lnSpc>
              <a:spcBef>
                <a:spcPts val="240"/>
              </a:spcBef>
              <a:spcAft>
                <a:spcPts val="0"/>
              </a:spcAft>
              <a:buSzPts val="1200"/>
              <a:buNone/>
              <a:defRPr/>
            </a:lvl9pPr>
          </a:lstStyle>
          <a:p>
            <a:endParaRPr/>
          </a:p>
        </p:txBody>
      </p:sp>
      <p:sp>
        <p:nvSpPr>
          <p:cNvPr id="27" name="Google Shape;27;g2486fad1d9b_0_566"/>
          <p:cNvSpPr txBox="1">
            <a:spLocks noGrp="1"/>
          </p:cNvSpPr>
          <p:nvPr>
            <p:ph type="body" idx="3"/>
          </p:nvPr>
        </p:nvSpPr>
        <p:spPr>
          <a:xfrm>
            <a:off x="711200" y="1885350"/>
            <a:ext cx="4854900" cy="41637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360"/>
              </a:spcBef>
              <a:spcAft>
                <a:spcPts val="0"/>
              </a:spcAft>
              <a:buSzPts val="1800"/>
              <a:buChar char="–"/>
              <a:defRPr/>
            </a:lvl2pPr>
            <a:lvl3pPr marL="1371600" lvl="2" indent="-330200" algn="l">
              <a:lnSpc>
                <a:spcPct val="100000"/>
              </a:lnSpc>
              <a:spcBef>
                <a:spcPts val="320"/>
              </a:spcBef>
              <a:spcAft>
                <a:spcPts val="0"/>
              </a:spcAft>
              <a:buSzPts val="1600"/>
              <a:buChar char="•"/>
              <a:defRPr/>
            </a:lvl3pPr>
            <a:lvl4pPr marL="1828800" lvl="3" indent="-317500" algn="l">
              <a:lnSpc>
                <a:spcPct val="100000"/>
              </a:lnSpc>
              <a:spcBef>
                <a:spcPts val="280"/>
              </a:spcBef>
              <a:spcAft>
                <a:spcPts val="0"/>
              </a:spcAft>
              <a:buSzPts val="1400"/>
              <a:buChar char="–"/>
              <a:defRPr/>
            </a:lvl4pPr>
            <a:lvl5pPr marL="2286000" lvl="4" indent="-304800" algn="l">
              <a:lnSpc>
                <a:spcPct val="100000"/>
              </a:lnSpc>
              <a:spcBef>
                <a:spcPts val="240"/>
              </a:spcBef>
              <a:spcAft>
                <a:spcPts val="0"/>
              </a:spcAft>
              <a:buSzPts val="1200"/>
              <a:buChar char="»"/>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
        <p:nvSpPr>
          <p:cNvPr id="28" name="Google Shape;28;g2486fad1d9b_0_566"/>
          <p:cNvSpPr txBox="1">
            <a:spLocks noGrp="1"/>
          </p:cNvSpPr>
          <p:nvPr>
            <p:ph type="body" idx="4"/>
          </p:nvPr>
        </p:nvSpPr>
        <p:spPr>
          <a:xfrm>
            <a:off x="6295525" y="1885350"/>
            <a:ext cx="4854900" cy="41637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360"/>
              </a:spcBef>
              <a:spcAft>
                <a:spcPts val="0"/>
              </a:spcAft>
              <a:buSzPts val="1800"/>
              <a:buChar char="–"/>
              <a:defRPr/>
            </a:lvl2pPr>
            <a:lvl3pPr marL="1371600" lvl="2" indent="-330200" algn="l">
              <a:lnSpc>
                <a:spcPct val="100000"/>
              </a:lnSpc>
              <a:spcBef>
                <a:spcPts val="320"/>
              </a:spcBef>
              <a:spcAft>
                <a:spcPts val="0"/>
              </a:spcAft>
              <a:buSzPts val="1600"/>
              <a:buChar char="•"/>
              <a:defRPr/>
            </a:lvl3pPr>
            <a:lvl4pPr marL="1828800" lvl="3" indent="-317500" algn="l">
              <a:lnSpc>
                <a:spcPct val="100000"/>
              </a:lnSpc>
              <a:spcBef>
                <a:spcPts val="280"/>
              </a:spcBef>
              <a:spcAft>
                <a:spcPts val="0"/>
              </a:spcAft>
              <a:buSzPts val="1400"/>
              <a:buChar char="–"/>
              <a:defRPr/>
            </a:lvl4pPr>
            <a:lvl5pPr marL="2286000" lvl="4" indent="-304800" algn="l">
              <a:lnSpc>
                <a:spcPct val="100000"/>
              </a:lnSpc>
              <a:spcBef>
                <a:spcPts val="240"/>
              </a:spcBef>
              <a:spcAft>
                <a:spcPts val="0"/>
              </a:spcAft>
              <a:buSzPts val="1200"/>
              <a:buChar char="»"/>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2"/>
        <p:cNvGrpSpPr/>
        <p:nvPr/>
      </p:nvGrpSpPr>
      <p:grpSpPr>
        <a:xfrm>
          <a:off x="0" y="0"/>
          <a:ext cx="0" cy="0"/>
          <a:chOff x="0" y="0"/>
          <a:chExt cx="0" cy="0"/>
        </a:xfrm>
      </p:grpSpPr>
      <p:sp>
        <p:nvSpPr>
          <p:cNvPr id="33" name="Google Shape;33;g245ad1ebe7a_0_42"/>
          <p:cNvSpPr txBox="1">
            <a:spLocks noGrp="1"/>
          </p:cNvSpPr>
          <p:nvPr>
            <p:ph type="title"/>
          </p:nvPr>
        </p:nvSpPr>
        <p:spPr>
          <a:xfrm>
            <a:off x="1051025" y="315300"/>
            <a:ext cx="9288600" cy="1182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34"/>
        <p:cNvGrpSpPr/>
        <p:nvPr/>
      </p:nvGrpSpPr>
      <p:grpSpPr>
        <a:xfrm>
          <a:off x="0" y="0"/>
          <a:ext cx="0" cy="0"/>
          <a:chOff x="0" y="0"/>
          <a:chExt cx="0" cy="0"/>
        </a:xfrm>
      </p:grpSpPr>
      <p:sp>
        <p:nvSpPr>
          <p:cNvPr id="35" name="Google Shape;35;g245ad1ebe7a_0_24"/>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g245ad1ebe7a_0_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g245ad1ebe7a_0_20"/>
          <p:cNvSpPr txBox="1">
            <a:spLocks noGrp="1"/>
          </p:cNvSpPr>
          <p:nvPr>
            <p:ph type="title"/>
          </p:nvPr>
        </p:nvSpPr>
        <p:spPr>
          <a:xfrm>
            <a:off x="711200" y="274637"/>
            <a:ext cx="108711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800"/>
              <a:buFont typeface="Arial"/>
              <a:buNone/>
              <a:defRPr sz="2800" b="0" i="0" u="none" strike="noStrike" cap="none">
                <a:solidFill>
                  <a:srgbClr val="0182AC"/>
                </a:solidFill>
                <a:latin typeface="Verdana"/>
                <a:ea typeface="Verdana"/>
                <a:cs typeface="Verdana"/>
                <a:sym typeface="Verdana"/>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5pPr>
            <a:lvl6pPr marR="0" lvl="5"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6pPr>
            <a:lvl7pPr marR="0" lvl="6"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7pPr>
            <a:lvl8pPr marR="0" lvl="7"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8pPr>
            <a:lvl9pPr marR="0" lvl="8" algn="ctr" rtl="0">
              <a:lnSpc>
                <a:spcPct val="100000"/>
              </a:lnSpc>
              <a:spcBef>
                <a:spcPts val="0"/>
              </a:spcBef>
              <a:spcAft>
                <a:spcPts val="0"/>
              </a:spcAft>
              <a:buClr>
                <a:srgbClr val="000000"/>
              </a:buClr>
              <a:buSzPts val="1400"/>
              <a:buFont typeface="Arial"/>
              <a:buNone/>
              <a:defRPr sz="2400" b="0" i="0" u="none" strike="noStrike" cap="none">
                <a:solidFill>
                  <a:srgbClr val="0182AC"/>
                </a:solidFill>
                <a:latin typeface="Verdana"/>
                <a:ea typeface="Verdana"/>
                <a:cs typeface="Verdana"/>
                <a:sym typeface="Verdana"/>
              </a:defRPr>
            </a:lvl9pPr>
          </a:lstStyle>
          <a:p>
            <a:endParaRPr/>
          </a:p>
        </p:txBody>
      </p:sp>
      <p:sp>
        <p:nvSpPr>
          <p:cNvPr id="7" name="Google Shape;7;g245ad1ebe7a_0_20"/>
          <p:cNvSpPr txBox="1">
            <a:spLocks noGrp="1"/>
          </p:cNvSpPr>
          <p:nvPr>
            <p:ph type="body" idx="1"/>
          </p:nvPr>
        </p:nvSpPr>
        <p:spPr>
          <a:xfrm>
            <a:off x="711200" y="1600200"/>
            <a:ext cx="10871100" cy="4343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2pPr>
            <a:lvl3pPr marL="1371600" marR="0" lvl="2" indent="-330200" algn="l" rtl="0">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17500" algn="l" rtl="0">
              <a:lnSpc>
                <a:spcPct val="100000"/>
              </a:lnSpc>
              <a:spcBef>
                <a:spcPts val="280"/>
              </a:spcBef>
              <a:spcAft>
                <a:spcPts val="0"/>
              </a:spcAft>
              <a:buClr>
                <a:schemeClr val="dk1"/>
              </a:buClr>
              <a:buSzPts val="1400"/>
              <a:buFont typeface="Verdana"/>
              <a:buChar char="–"/>
              <a:defRPr sz="1400" b="0" i="0" u="none" strike="noStrike" cap="none">
                <a:solidFill>
                  <a:schemeClr val="dk1"/>
                </a:solidFill>
                <a:latin typeface="Verdana"/>
                <a:ea typeface="Verdana"/>
                <a:cs typeface="Verdana"/>
                <a:sym typeface="Verdana"/>
              </a:defRPr>
            </a:lvl4pPr>
            <a:lvl5pPr marL="2286000" marR="0" lvl="4" indent="-304800" algn="l" rtl="0">
              <a:lnSpc>
                <a:spcPct val="100000"/>
              </a:lnSpc>
              <a:spcBef>
                <a:spcPts val="24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04800" algn="l" rtl="0">
              <a:lnSpc>
                <a:spcPct val="100000"/>
              </a:lnSpc>
              <a:spcBef>
                <a:spcPts val="24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6pPr>
            <a:lvl7pPr marL="3200400" marR="0" lvl="6" indent="-304800" algn="l" rtl="0">
              <a:lnSpc>
                <a:spcPct val="100000"/>
              </a:lnSpc>
              <a:spcBef>
                <a:spcPts val="24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7pPr>
            <a:lvl8pPr marL="3657600" marR="0" lvl="7" indent="-304800" algn="l" rtl="0">
              <a:lnSpc>
                <a:spcPct val="100000"/>
              </a:lnSpc>
              <a:spcBef>
                <a:spcPts val="24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8pPr>
            <a:lvl9pPr marL="4114800" marR="0" lvl="8" indent="-304800" algn="l" rtl="0">
              <a:lnSpc>
                <a:spcPct val="100000"/>
              </a:lnSpc>
              <a:spcBef>
                <a:spcPts val="24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9pPr>
          </a:lstStyle>
          <a:p>
            <a:endParaRPr/>
          </a:p>
        </p:txBody>
      </p:sp>
      <p:sp>
        <p:nvSpPr>
          <p:cNvPr id="8" name="Google Shape;8;g245ad1ebe7a_0_20"/>
          <p:cNvSpPr txBox="1"/>
          <p:nvPr/>
        </p:nvSpPr>
        <p:spPr>
          <a:xfrm>
            <a:off x="9608775" y="6057088"/>
            <a:ext cx="20835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600" b="1" i="1" u="none" strike="noStrike" cap="none">
                <a:solidFill>
                  <a:srgbClr val="0070C0"/>
                </a:solidFill>
                <a:latin typeface="Verdana"/>
                <a:ea typeface="Verdana"/>
                <a:cs typeface="Verdana"/>
                <a:sym typeface="Verdana"/>
              </a:rPr>
              <a:t>Orange County</a:t>
            </a:r>
            <a:endParaRPr sz="1600" b="1" i="1" u="none" strike="noStrike" cap="none">
              <a:solidFill>
                <a:srgbClr val="0070C0"/>
              </a:solidFill>
              <a:latin typeface="Verdana"/>
              <a:ea typeface="Verdana"/>
              <a:cs typeface="Verdana"/>
              <a:sym typeface="Verdana"/>
            </a:endParaRPr>
          </a:p>
        </p:txBody>
      </p:sp>
      <p:pic>
        <p:nvPicPr>
          <p:cNvPr id="9" name="Google Shape;9;g245ad1ebe7a_0_20"/>
          <p:cNvPicPr preferRelativeResize="0"/>
          <p:nvPr/>
        </p:nvPicPr>
        <p:blipFill rotWithShape="1">
          <a:blip r:embed="rId9">
            <a:alphaModFix/>
          </a:blip>
          <a:srcRect/>
          <a:stretch/>
        </p:blipFill>
        <p:spPr>
          <a:xfrm>
            <a:off x="389075" y="5943600"/>
            <a:ext cx="658100" cy="658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m-org.zoom.us/j/93004927026?pwd=NWRGR0RObUJWZFk5N0NjdFdBMUxEdz0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tms-outsource.com/blog/posts/tech-companies-in-orange-coun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45ad1ebe7a_0_121"/>
          <p:cNvSpPr txBox="1">
            <a:spLocks noGrp="1"/>
          </p:cNvSpPr>
          <p:nvPr>
            <p:ph type="title"/>
          </p:nvPr>
        </p:nvSpPr>
        <p:spPr>
          <a:xfrm>
            <a:off x="660450" y="1246850"/>
            <a:ext cx="89208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OC ACM Executive Committee</a:t>
            </a:r>
            <a:endParaRPr/>
          </a:p>
          <a:p>
            <a:pPr marL="0" lvl="0" indent="0" algn="l" rtl="0">
              <a:lnSpc>
                <a:spcPct val="100000"/>
              </a:lnSpc>
              <a:spcBef>
                <a:spcPts val="0"/>
              </a:spcBef>
              <a:spcAft>
                <a:spcPts val="0"/>
              </a:spcAft>
              <a:buSzPts val="1800"/>
              <a:buNone/>
            </a:pPr>
            <a:endParaRPr/>
          </a:p>
        </p:txBody>
      </p:sp>
      <p:graphicFrame>
        <p:nvGraphicFramePr>
          <p:cNvPr id="42" name="Google Shape;42;g245ad1ebe7a_0_121"/>
          <p:cNvGraphicFramePr/>
          <p:nvPr>
            <p:extLst>
              <p:ext uri="{D42A27DB-BD31-4B8C-83A1-F6EECF244321}">
                <p14:modId xmlns:p14="http://schemas.microsoft.com/office/powerpoint/2010/main" val="3025364948"/>
              </p:ext>
            </p:extLst>
          </p:nvPr>
        </p:nvGraphicFramePr>
        <p:xfrm>
          <a:off x="660450" y="2458600"/>
          <a:ext cx="10528450" cy="1414000"/>
        </p:xfrm>
        <a:graphic>
          <a:graphicData uri="http://schemas.openxmlformats.org/drawingml/2006/table">
            <a:tbl>
              <a:tblPr>
                <a:noFill/>
                <a:tableStyleId>{987C9DF6-1E3E-4876-BB95-857D048E20D3}</a:tableStyleId>
              </a:tblPr>
              <a:tblGrid>
                <a:gridCol w="1426975">
                  <a:extLst>
                    <a:ext uri="{9D8B030D-6E8A-4147-A177-3AD203B41FA5}">
                      <a16:colId xmlns:a16="http://schemas.microsoft.com/office/drawing/2014/main" val="20000"/>
                    </a:ext>
                  </a:extLst>
                </a:gridCol>
                <a:gridCol w="9101475">
                  <a:extLst>
                    <a:ext uri="{9D8B030D-6E8A-4147-A177-3AD203B41FA5}">
                      <a16:colId xmlns:a16="http://schemas.microsoft.com/office/drawing/2014/main" val="20001"/>
                    </a:ext>
                  </a:extLst>
                </a:gridCol>
              </a:tblGrid>
              <a:tr h="426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Format:</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Online via Zoom</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60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Zoom Link:</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600"/>
                        <a:buFont typeface="Arial"/>
                        <a:buNone/>
                      </a:pPr>
                      <a:r>
                        <a:rPr lang="en-US" sz="1600" u="sng" strike="noStrike" cap="none" dirty="0">
                          <a:solidFill>
                            <a:schemeClr val="hlink"/>
                          </a:solidFill>
                          <a:hlinkClick r:id="rId3"/>
                        </a:rPr>
                        <a:t>https://acm-org.zoom.us/j/93004927026?pwd=NWRGR0RObUJWZFk5N0NjdFdBMUxEdz09</a:t>
                      </a:r>
                      <a:endParaRPr sz="1600" u="none" strike="noStrike" cap="none" dirty="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Date:</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u="none" strike="noStrike" cap="none" dirty="0"/>
                        <a:t>June 26, 2024</a:t>
                      </a:r>
                      <a:endParaRPr sz="1600" u="none" strike="noStrike" cap="none" dirty="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Rounded Rectangle 1">
            <a:extLst>
              <a:ext uri="{FF2B5EF4-FFF2-40B4-BE49-F238E27FC236}">
                <a16:creationId xmlns:a16="http://schemas.microsoft.com/office/drawing/2014/main" id="{C710524E-332F-A48E-ACDA-9CE16A02D1BE}"/>
              </a:ext>
            </a:extLst>
          </p:cNvPr>
          <p:cNvSpPr/>
          <p:nvPr/>
        </p:nvSpPr>
        <p:spPr>
          <a:xfrm>
            <a:off x="5486400" y="4908331"/>
            <a:ext cx="2175641" cy="11035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ysClr val="windowText" lastClr="000000"/>
                </a:solidFill>
                <a:effectLst>
                  <a:outerShdw blurRad="38100" dist="19050" dir="2700000" algn="tl" rotWithShape="0">
                    <a:schemeClr val="dk1">
                      <a:alpha val="40000"/>
                    </a:schemeClr>
                  </a:outerShdw>
                </a:effectLst>
              </a:rPr>
              <a:t>Call to order 12:11</a:t>
            </a:r>
            <a:endParaRPr lang="en-US" dirty="0">
              <a:solidFill>
                <a:sysClr val="windowText" lastClr="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486fad1d9b_0_528"/>
          <p:cNvSpPr txBox="1">
            <a:spLocks noGrp="1"/>
          </p:cNvSpPr>
          <p:nvPr>
            <p:ph type="title"/>
          </p:nvPr>
        </p:nvSpPr>
        <p:spPr>
          <a:xfrm>
            <a:off x="838200" y="266189"/>
            <a:ext cx="10515600" cy="71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Next Program Event Planning</a:t>
            </a:r>
            <a:endParaRPr/>
          </a:p>
        </p:txBody>
      </p:sp>
      <p:sp>
        <p:nvSpPr>
          <p:cNvPr id="107" name="Google Shape;107;g2486fad1d9b_0_5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graphicFrame>
        <p:nvGraphicFramePr>
          <p:cNvPr id="108" name="Google Shape;108;g2486fad1d9b_0_528"/>
          <p:cNvGraphicFramePr/>
          <p:nvPr>
            <p:extLst>
              <p:ext uri="{D42A27DB-BD31-4B8C-83A1-F6EECF244321}">
                <p14:modId xmlns:p14="http://schemas.microsoft.com/office/powerpoint/2010/main" val="2199816499"/>
              </p:ext>
            </p:extLst>
          </p:nvPr>
        </p:nvGraphicFramePr>
        <p:xfrm>
          <a:off x="950169" y="979960"/>
          <a:ext cx="9265875" cy="4858445"/>
        </p:xfrm>
        <a:graphic>
          <a:graphicData uri="http://schemas.openxmlformats.org/drawingml/2006/table">
            <a:tbl>
              <a:tblPr firstRow="1" bandRow="1">
                <a:noFill/>
                <a:tableStyleId>{C2510A3B-2630-4F82-A865-4E254DF45DCF}</a:tableStyleId>
              </a:tblPr>
              <a:tblGrid>
                <a:gridCol w="1289825">
                  <a:extLst>
                    <a:ext uri="{9D8B030D-6E8A-4147-A177-3AD203B41FA5}">
                      <a16:colId xmlns:a16="http://schemas.microsoft.com/office/drawing/2014/main" val="20000"/>
                    </a:ext>
                  </a:extLst>
                </a:gridCol>
                <a:gridCol w="3317800">
                  <a:extLst>
                    <a:ext uri="{9D8B030D-6E8A-4147-A177-3AD203B41FA5}">
                      <a16:colId xmlns:a16="http://schemas.microsoft.com/office/drawing/2014/main" val="20001"/>
                    </a:ext>
                  </a:extLst>
                </a:gridCol>
                <a:gridCol w="4658250">
                  <a:extLst>
                    <a:ext uri="{9D8B030D-6E8A-4147-A177-3AD203B41FA5}">
                      <a16:colId xmlns:a16="http://schemas.microsoft.com/office/drawing/2014/main" val="20002"/>
                    </a:ext>
                  </a:extLst>
                </a:gridCol>
              </a:tblGrid>
              <a:tr h="3408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Date</a:t>
                      </a:r>
                      <a:endParaRPr sz="14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01559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Speaker</a:t>
                      </a:r>
                      <a:endParaRPr sz="14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01559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Talk</a:t>
                      </a:r>
                      <a:endParaRPr sz="14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015596"/>
                    </a:solidFill>
                  </a:tcPr>
                </a:tc>
                <a:extLst>
                  <a:ext uri="{0D108BD9-81ED-4DB2-BD59-A6C34878D82A}">
                    <a16:rowId xmlns:a16="http://schemas.microsoft.com/office/drawing/2014/main" val="10000"/>
                  </a:ext>
                </a:extLst>
              </a:tr>
              <a:tr h="550275">
                <a:tc>
                  <a:txBody>
                    <a:bodyPr/>
                    <a:lstStyle/>
                    <a:p>
                      <a:pPr marL="0" marR="0" lvl="0" indent="0" algn="l" rtl="0">
                        <a:lnSpc>
                          <a:spcPct val="100000"/>
                        </a:lnSpc>
                        <a:spcBef>
                          <a:spcPts val="0"/>
                        </a:spcBef>
                        <a:spcAft>
                          <a:spcPts val="0"/>
                        </a:spcAft>
                        <a:buNone/>
                      </a:pPr>
                      <a:r>
                        <a:rPr lang="en-US" sz="1600" u="none" strike="noStrike" cap="none" dirty="0"/>
                        <a:t>3/19/2025</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u="none" strike="noStrike" cap="none" dirty="0"/>
                    </a:p>
                  </a:txBody>
                  <a:tcPr marL="45725" marR="45725" marT="45725" marB="45725">
                    <a:lnL w="9525" cap="flat" cmpd="sng" algn="ctr">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Trebuchet MS"/>
                        <a:sym typeface="Arial"/>
                      </a:endParaRPr>
                    </a:p>
                  </a:txBody>
                  <a:tcPr marL="45725" marR="45725" marT="45725" marB="45725">
                    <a:lnL w="9525" cap="flat" cmpd="sng" algn="ctr">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3557833092"/>
                  </a:ext>
                </a:extLst>
              </a:tr>
              <a:tr h="550275">
                <a:tc>
                  <a:txBody>
                    <a:bodyPr/>
                    <a:lstStyle/>
                    <a:p>
                      <a:pPr marL="0" marR="0" lvl="0" indent="0" algn="l" rtl="0">
                        <a:lnSpc>
                          <a:spcPct val="100000"/>
                        </a:lnSpc>
                        <a:spcBef>
                          <a:spcPts val="0"/>
                        </a:spcBef>
                        <a:spcAft>
                          <a:spcPts val="0"/>
                        </a:spcAft>
                        <a:buNone/>
                      </a:pPr>
                      <a:r>
                        <a:rPr lang="en-US" sz="1600" u="none" strike="noStrike" cap="none" dirty="0"/>
                        <a:t>1/15/2025</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u="none" strike="noStrike" cap="none" dirty="0"/>
                    </a:p>
                  </a:txBody>
                  <a:tcPr marL="45725" marR="45725" marT="45725" marB="45725">
                    <a:lnL w="9525" cap="flat" cmpd="sng" algn="ctr">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Trebuchet MS"/>
                        <a:sym typeface="Arial"/>
                      </a:endParaRPr>
                    </a:p>
                  </a:txBody>
                  <a:tcPr marL="45725" marR="45725" marT="45725" marB="45725">
                    <a:lnL w="9525" cap="flat" cmpd="sng" algn="ctr">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2225265113"/>
                  </a:ext>
                </a:extLst>
              </a:tr>
              <a:tr h="550275">
                <a:tc>
                  <a:txBody>
                    <a:bodyPr/>
                    <a:lstStyle/>
                    <a:p>
                      <a:pPr marL="0" marR="0" lvl="0" indent="0" algn="l" rtl="0">
                        <a:lnSpc>
                          <a:spcPct val="100000"/>
                        </a:lnSpc>
                        <a:spcBef>
                          <a:spcPts val="0"/>
                        </a:spcBef>
                        <a:spcAft>
                          <a:spcPts val="0"/>
                        </a:spcAft>
                        <a:buNone/>
                      </a:pPr>
                      <a:r>
                        <a:rPr lang="en-US" sz="1600" u="none" strike="noStrike" cap="none" dirty="0"/>
                        <a:t>11/20/2024</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u="none" strike="noStrike" cap="none" dirty="0"/>
                    </a:p>
                  </a:txBody>
                  <a:tcPr marL="45725" marR="45725" marT="45725" marB="45725">
                    <a:lnL w="9525" cap="flat" cmpd="sng" algn="ctr">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Trebuchet MS"/>
                        <a:sym typeface="Arial"/>
                      </a:endParaRPr>
                    </a:p>
                  </a:txBody>
                  <a:tcPr marL="45725" marR="45725" marT="45725" marB="45725">
                    <a:lnL w="9525" cap="flat" cmpd="sng" algn="ctr">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3339267740"/>
                  </a:ext>
                </a:extLst>
              </a:tr>
              <a:tr h="550275">
                <a:tc>
                  <a:txBody>
                    <a:bodyPr/>
                    <a:lstStyle/>
                    <a:p>
                      <a:pPr marL="0" marR="0" lvl="0" indent="0" algn="l" rtl="0">
                        <a:lnSpc>
                          <a:spcPct val="100000"/>
                        </a:lnSpc>
                        <a:spcBef>
                          <a:spcPts val="0"/>
                        </a:spcBef>
                        <a:spcAft>
                          <a:spcPts val="0"/>
                        </a:spcAft>
                        <a:buNone/>
                      </a:pPr>
                      <a:r>
                        <a:rPr lang="en-US" sz="1600" u="none" strike="noStrike" cap="none" dirty="0"/>
                        <a:t>9/18/2024</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dirty="0"/>
                        <a:t>Bala </a:t>
                      </a:r>
                      <a:r>
                        <a:rPr lang="en-US" sz="1400" b="0" i="0" u="none" strike="noStrike" cap="none" dirty="0">
                          <a:solidFill>
                            <a:srgbClr val="000000"/>
                          </a:solidFill>
                          <a:effectLst/>
                          <a:latin typeface="Trebuchet MS"/>
                          <a:ea typeface="Trebuchet MS"/>
                          <a:cs typeface="Trebuchet MS"/>
                          <a:sym typeface="Arial"/>
                        </a:rPr>
                        <a:t>Chidambaram</a:t>
                      </a:r>
                      <a:br>
                        <a:rPr lang="en-US" sz="1400" b="0" i="0" u="none" strike="noStrike" cap="none" dirty="0">
                          <a:solidFill>
                            <a:srgbClr val="000000"/>
                          </a:solidFill>
                          <a:effectLst/>
                          <a:latin typeface="Trebuchet MS"/>
                          <a:ea typeface="Trebuchet MS"/>
                          <a:cs typeface="Trebuchet MS"/>
                          <a:sym typeface="Arial"/>
                        </a:rPr>
                      </a:br>
                      <a:r>
                        <a:rPr lang="en-US" sz="1400" b="0" i="0" u="none" strike="noStrike" cap="none" dirty="0">
                          <a:solidFill>
                            <a:srgbClr val="000000"/>
                          </a:solidFill>
                          <a:effectLst/>
                          <a:latin typeface="Trebuchet MS"/>
                          <a:ea typeface="Trebuchet MS"/>
                          <a:cs typeface="Trebuchet MS"/>
                          <a:sym typeface="Arial"/>
                        </a:rPr>
                        <a:t>Chief Engineer, Boeing Autonomy</a:t>
                      </a:r>
                      <a:endParaRPr sz="1600" u="none" strike="noStrike" cap="none" dirty="0"/>
                    </a:p>
                  </a:txBody>
                  <a:tcPr marL="45725" marR="45725" marT="45725" marB="45725">
                    <a:lnL w="9525" cap="flat" cmpd="sng" algn="ctr">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dirty="0">
                          <a:solidFill>
                            <a:srgbClr val="222222"/>
                          </a:solidFill>
                          <a:effectLst/>
                          <a:highlight>
                            <a:srgbClr val="FFFFFF"/>
                          </a:highlight>
                          <a:latin typeface="Arial" panose="020B0604020202020204" pitchFamily="34" charset="0"/>
                        </a:rPr>
                        <a:t>Airspace Autonomy</a:t>
                      </a: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sym typeface="Arial"/>
                      </a:endParaRPr>
                    </a:p>
                  </a:txBody>
                  <a:tcPr marL="45725" marR="45725" marT="45725" marB="45725">
                    <a:lnL w="9525" cap="flat" cmpd="sng" algn="ctr">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914737718"/>
                  </a:ext>
                </a:extLst>
              </a:tr>
              <a:tr h="550275">
                <a:tc>
                  <a:txBody>
                    <a:bodyPr/>
                    <a:lstStyle/>
                    <a:p>
                      <a:pPr marL="0" marR="0" lvl="0" indent="0" algn="l" rtl="0">
                        <a:lnSpc>
                          <a:spcPct val="100000"/>
                        </a:lnSpc>
                        <a:spcBef>
                          <a:spcPts val="0"/>
                        </a:spcBef>
                        <a:spcAft>
                          <a:spcPts val="0"/>
                        </a:spcAft>
                        <a:buNone/>
                      </a:pPr>
                      <a:r>
                        <a:rPr lang="en-US" sz="1600" u="none" strike="noStrike" cap="none" dirty="0"/>
                        <a:t>7/17/2024</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dirty="0"/>
                        <a:t>Bill </a:t>
                      </a:r>
                      <a:r>
                        <a:rPr lang="en-US" sz="1600" u="none" strike="noStrike" cap="none" dirty="0" err="1"/>
                        <a:t>Gervasi</a:t>
                      </a:r>
                      <a:endParaRPr sz="1600" u="none" strike="noStrike" cap="none" dirty="0"/>
                    </a:p>
                  </a:txBody>
                  <a:tcPr marL="45725" marR="45725" marT="45725" marB="45725">
                    <a:lnL w="9525" cap="flat" cmpd="sng" algn="ctr">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dirty="0"/>
                        <a:t>Averting a System and Software Induced Energy Crisis</a:t>
                      </a:r>
                      <a:endParaRPr sz="1600" b="0" i="0" u="none" strike="noStrike" cap="none" dirty="0">
                        <a:solidFill>
                          <a:srgbClr val="000000"/>
                        </a:solidFill>
                        <a:latin typeface="Trebuchet MS"/>
                        <a:sym typeface="Arial"/>
                      </a:endParaRPr>
                    </a:p>
                  </a:txBody>
                  <a:tcPr marL="45725" marR="45725" marT="45725" marB="45725">
                    <a:lnL w="9525" cap="flat" cmpd="sng" algn="ctr">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2724520138"/>
                  </a:ext>
                </a:extLst>
              </a:tr>
              <a:tr h="550275">
                <a:tc>
                  <a:txBody>
                    <a:bodyPr/>
                    <a:lstStyle/>
                    <a:p>
                      <a:pPr marL="0" marR="0" lvl="0" indent="0" algn="l" rtl="0">
                        <a:lnSpc>
                          <a:spcPct val="100000"/>
                        </a:lnSpc>
                        <a:spcBef>
                          <a:spcPts val="0"/>
                        </a:spcBef>
                        <a:spcAft>
                          <a:spcPts val="0"/>
                        </a:spcAft>
                        <a:buNone/>
                      </a:pPr>
                      <a:r>
                        <a:rPr lang="en-US" sz="1600" dirty="0"/>
                        <a:t>5/16/2024</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dirty="0"/>
                        <a:t>Prof. Shawn X. Wang</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Trebuchet MS"/>
                          <a:sym typeface="Arial"/>
                        </a:rPr>
                        <a:t>Understanding Life via Computational Bioinformatics</a:t>
                      </a:r>
                      <a:endParaRPr sz="1600" b="0" i="0" u="none" strike="noStrike" cap="none" dirty="0">
                        <a:solidFill>
                          <a:srgbClr val="000000"/>
                        </a:solidFill>
                        <a:latin typeface="Trebuchet MS"/>
                        <a:sym typeface="Arial"/>
                      </a:endParaRPr>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5502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3/20/2024</a:t>
                      </a:r>
                      <a:endParaRPr sz="16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Prof Marco Levoralo, Associate Professor, UCI</a:t>
                      </a:r>
                      <a:endParaRPr sz="16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Reliable Real-Time Distributed AI for Mobile Autonomous Systems</a:t>
                      </a:r>
                      <a:endParaRPr sz="16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5502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1/17/2024</a:t>
                      </a:r>
                      <a:endParaRPr sz="16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Josh Lindstrom, Managing Director of Data Intelligence at Trace 3</a:t>
                      </a:r>
                      <a:endParaRPr sz="1600" u="none" strike="noStrike" cap="none"/>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AI supercomputer for the Orange County Community</a:t>
                      </a:r>
                      <a:endParaRPr sz="1600" u="none" strike="noStrike" cap="none" dirty="0"/>
                    </a:p>
                  </a:txBody>
                  <a:tcPr marL="45725" marR="45725"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BDC5-0578-D4ED-7F35-9FA28353EB97}"/>
              </a:ext>
            </a:extLst>
          </p:cNvPr>
          <p:cNvSpPr>
            <a:spLocks noGrp="1"/>
          </p:cNvSpPr>
          <p:nvPr>
            <p:ph type="title"/>
          </p:nvPr>
        </p:nvSpPr>
        <p:spPr/>
        <p:txBody>
          <a:bodyPr/>
          <a:lstStyle/>
          <a:p>
            <a:r>
              <a:rPr lang="en-US" dirty="0"/>
              <a:t>Meeting Topics</a:t>
            </a:r>
          </a:p>
        </p:txBody>
      </p:sp>
      <p:sp>
        <p:nvSpPr>
          <p:cNvPr id="3" name="Subtitle 2">
            <a:extLst>
              <a:ext uri="{FF2B5EF4-FFF2-40B4-BE49-F238E27FC236}">
                <a16:creationId xmlns:a16="http://schemas.microsoft.com/office/drawing/2014/main" id="{621DB0B0-B47A-DAB4-BCF3-7ED503D75C2E}"/>
              </a:ext>
            </a:extLst>
          </p:cNvPr>
          <p:cNvSpPr>
            <a:spLocks noGrp="1"/>
          </p:cNvSpPr>
          <p:nvPr>
            <p:ph type="subTitle" idx="1"/>
          </p:nvPr>
        </p:nvSpPr>
        <p:spPr/>
        <p:txBody>
          <a:bodyPr/>
          <a:lstStyle/>
          <a:p>
            <a:r>
              <a:rPr lang="en-US" b="1" dirty="0"/>
              <a:t>Recent Meetings</a:t>
            </a:r>
          </a:p>
        </p:txBody>
      </p:sp>
      <p:sp>
        <p:nvSpPr>
          <p:cNvPr id="4" name="Subtitle 3">
            <a:extLst>
              <a:ext uri="{FF2B5EF4-FFF2-40B4-BE49-F238E27FC236}">
                <a16:creationId xmlns:a16="http://schemas.microsoft.com/office/drawing/2014/main" id="{3DFAE5BC-51C8-19DF-0615-4B364C9F702D}"/>
              </a:ext>
            </a:extLst>
          </p:cNvPr>
          <p:cNvSpPr>
            <a:spLocks noGrp="1"/>
          </p:cNvSpPr>
          <p:nvPr>
            <p:ph type="subTitle" idx="2"/>
          </p:nvPr>
        </p:nvSpPr>
        <p:spPr/>
        <p:txBody>
          <a:bodyPr/>
          <a:lstStyle/>
          <a:p>
            <a:r>
              <a:rPr lang="en-US" b="1" dirty="0"/>
              <a:t>Future Meetings</a:t>
            </a:r>
          </a:p>
        </p:txBody>
      </p:sp>
      <p:sp>
        <p:nvSpPr>
          <p:cNvPr id="5" name="Text Placeholder 4">
            <a:extLst>
              <a:ext uri="{FF2B5EF4-FFF2-40B4-BE49-F238E27FC236}">
                <a16:creationId xmlns:a16="http://schemas.microsoft.com/office/drawing/2014/main" id="{7B888F9C-8799-EDFC-2CAD-E054F31D6E62}"/>
              </a:ext>
            </a:extLst>
          </p:cNvPr>
          <p:cNvSpPr>
            <a:spLocks noGrp="1"/>
          </p:cNvSpPr>
          <p:nvPr>
            <p:ph type="body" idx="3"/>
          </p:nvPr>
        </p:nvSpPr>
        <p:spPr/>
        <p:txBody>
          <a:bodyPr/>
          <a:lstStyle/>
          <a:p>
            <a:r>
              <a:rPr lang="en-US" dirty="0"/>
              <a:t>Artificial Intelligence</a:t>
            </a:r>
          </a:p>
          <a:p>
            <a:pPr lvl="1"/>
            <a:r>
              <a:rPr lang="en-US" dirty="0"/>
              <a:t>Distributed Systems</a:t>
            </a:r>
          </a:p>
          <a:p>
            <a:pPr lvl="1"/>
            <a:r>
              <a:rPr lang="en-US" dirty="0"/>
              <a:t>Community Supercomputer</a:t>
            </a:r>
          </a:p>
          <a:p>
            <a:pPr lvl="1"/>
            <a:r>
              <a:rPr lang="en-US" dirty="0"/>
              <a:t>Programming</a:t>
            </a:r>
          </a:p>
          <a:p>
            <a:pPr lvl="1"/>
            <a:r>
              <a:rPr lang="en-US" dirty="0"/>
              <a:t>LLMs</a:t>
            </a:r>
          </a:p>
          <a:p>
            <a:pPr lvl="1"/>
            <a:r>
              <a:rPr lang="en-US" dirty="0"/>
              <a:t>Regulating AI</a:t>
            </a:r>
          </a:p>
          <a:p>
            <a:pPr lvl="1"/>
            <a:r>
              <a:rPr lang="en-US" dirty="0"/>
              <a:t>Deep Fakes</a:t>
            </a:r>
          </a:p>
          <a:p>
            <a:pPr lvl="1"/>
            <a:r>
              <a:rPr lang="en-US" dirty="0"/>
              <a:t>Deep Learning Hardware</a:t>
            </a:r>
          </a:p>
          <a:p>
            <a:r>
              <a:rPr lang="en-US" dirty="0"/>
              <a:t>Bitcoin, Smart Contracts, NFTs</a:t>
            </a:r>
          </a:p>
          <a:p>
            <a:r>
              <a:rPr lang="en-US" dirty="0"/>
              <a:t>Natural Language Analysis</a:t>
            </a:r>
          </a:p>
          <a:p>
            <a:r>
              <a:rPr lang="en-US" dirty="0"/>
              <a:t>Global-Scale Edge Computing</a:t>
            </a:r>
          </a:p>
          <a:p>
            <a:r>
              <a:rPr lang="en-US" dirty="0"/>
              <a:t>Robotics</a:t>
            </a:r>
          </a:p>
          <a:p>
            <a:endParaRPr lang="en-US" dirty="0"/>
          </a:p>
          <a:p>
            <a:endParaRPr lang="en-US" dirty="0"/>
          </a:p>
        </p:txBody>
      </p:sp>
      <p:sp>
        <p:nvSpPr>
          <p:cNvPr id="6" name="Text Placeholder 5">
            <a:extLst>
              <a:ext uri="{FF2B5EF4-FFF2-40B4-BE49-F238E27FC236}">
                <a16:creationId xmlns:a16="http://schemas.microsoft.com/office/drawing/2014/main" id="{EE435E6E-4239-446D-76D3-BC7DDEAB3D8C}"/>
              </a:ext>
            </a:extLst>
          </p:cNvPr>
          <p:cNvSpPr>
            <a:spLocks noGrp="1"/>
          </p:cNvSpPr>
          <p:nvPr>
            <p:ph type="body" idx="4"/>
          </p:nvPr>
        </p:nvSpPr>
        <p:spPr/>
        <p:txBody>
          <a:bodyPr/>
          <a:lstStyle/>
          <a:p>
            <a:r>
              <a:rPr lang="en-US" dirty="0"/>
              <a:t>Computational Bioinformatics</a:t>
            </a:r>
          </a:p>
          <a:p>
            <a:r>
              <a:rPr lang="en-US" dirty="0"/>
              <a:t>Memory System Performance </a:t>
            </a:r>
          </a:p>
          <a:p>
            <a:endParaRPr lang="en-US" dirty="0"/>
          </a:p>
          <a:p>
            <a:r>
              <a:rPr lang="en-US" b="1" dirty="0"/>
              <a:t>What other topics should we focus on this year?</a:t>
            </a:r>
          </a:p>
          <a:p>
            <a:pPr lvl="1"/>
            <a:r>
              <a:rPr lang="en-US" b="1" dirty="0"/>
              <a:t>Quantum Computing</a:t>
            </a:r>
          </a:p>
          <a:p>
            <a:pPr lvl="1"/>
            <a:r>
              <a:rPr lang="en-US" b="1" dirty="0"/>
              <a:t>Internet of Things (IoT)</a:t>
            </a:r>
          </a:p>
          <a:p>
            <a:pPr lvl="1"/>
            <a:r>
              <a:rPr lang="en-US" b="1" dirty="0"/>
              <a:t>Computer Networking</a:t>
            </a:r>
          </a:p>
          <a:p>
            <a:pPr lvl="1"/>
            <a:r>
              <a:rPr lang="en-US" b="1" dirty="0"/>
              <a:t>Cyber Security</a:t>
            </a:r>
          </a:p>
          <a:p>
            <a:pPr lvl="1"/>
            <a:r>
              <a:rPr lang="en-US" b="1" dirty="0"/>
              <a:t>Robotics (Drone Swarms)</a:t>
            </a:r>
          </a:p>
          <a:p>
            <a:pPr marL="571500" lvl="1" indent="0">
              <a:buNone/>
            </a:pPr>
            <a:endParaRPr lang="en-US" b="1" dirty="0"/>
          </a:p>
          <a:p>
            <a:r>
              <a:rPr lang="en-US" dirty="0"/>
              <a:t>Industry and Academia Perspectives</a:t>
            </a:r>
          </a:p>
        </p:txBody>
      </p:sp>
    </p:spTree>
    <p:extLst>
      <p:ext uri="{BB962C8B-B14F-4D97-AF65-F5344CB8AC3E}">
        <p14:creationId xmlns:p14="http://schemas.microsoft.com/office/powerpoint/2010/main" val="119294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6B93-4C28-97D5-5A1F-864DD643AA52}"/>
              </a:ext>
            </a:extLst>
          </p:cNvPr>
          <p:cNvSpPr>
            <a:spLocks noGrp="1"/>
          </p:cNvSpPr>
          <p:nvPr>
            <p:ph type="title"/>
          </p:nvPr>
        </p:nvSpPr>
        <p:spPr/>
        <p:txBody>
          <a:bodyPr/>
          <a:lstStyle/>
          <a:p>
            <a:r>
              <a:rPr lang="en-US" dirty="0"/>
              <a:t>OC Tech Companies</a:t>
            </a:r>
          </a:p>
        </p:txBody>
      </p:sp>
      <p:sp>
        <p:nvSpPr>
          <p:cNvPr id="3" name="Text Placeholder 2">
            <a:extLst>
              <a:ext uri="{FF2B5EF4-FFF2-40B4-BE49-F238E27FC236}">
                <a16:creationId xmlns:a16="http://schemas.microsoft.com/office/drawing/2014/main" id="{E9ABBCA4-EC57-92B1-C015-4B6FB04E547A}"/>
              </a:ext>
            </a:extLst>
          </p:cNvPr>
          <p:cNvSpPr>
            <a:spLocks noGrp="1"/>
          </p:cNvSpPr>
          <p:nvPr>
            <p:ph type="body" idx="1"/>
          </p:nvPr>
        </p:nvSpPr>
        <p:spPr/>
        <p:txBody>
          <a:bodyPr/>
          <a:lstStyle/>
          <a:p>
            <a:r>
              <a:rPr lang="en-US" dirty="0">
                <a:hlinkClick r:id="rId2"/>
              </a:rPr>
              <a:t>https://tms-outsource.com/blog/posts/tech-companies-in-orange-county/</a:t>
            </a:r>
            <a:endParaRPr lang="en-US" dirty="0"/>
          </a:p>
          <a:p>
            <a:endParaRPr lang="en-US" dirty="0"/>
          </a:p>
          <a:p>
            <a:r>
              <a:rPr lang="en-US" dirty="0"/>
              <a:t>Do any of us have contacts at these or other companies that we could approach either to ask to speak or to nominate potential speakers?</a:t>
            </a:r>
          </a:p>
        </p:txBody>
      </p:sp>
    </p:spTree>
    <p:extLst>
      <p:ext uri="{BB962C8B-B14F-4D97-AF65-F5344CB8AC3E}">
        <p14:creationId xmlns:p14="http://schemas.microsoft.com/office/powerpoint/2010/main" val="342938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4BD9-F96D-0A27-3964-BE282D27D625}"/>
              </a:ext>
            </a:extLst>
          </p:cNvPr>
          <p:cNvSpPr>
            <a:spLocks noGrp="1"/>
          </p:cNvSpPr>
          <p:nvPr>
            <p:ph type="title"/>
          </p:nvPr>
        </p:nvSpPr>
        <p:spPr/>
        <p:txBody>
          <a:bodyPr/>
          <a:lstStyle/>
          <a:p>
            <a:r>
              <a:rPr lang="en-US" dirty="0"/>
              <a:t>Member Poll Questions</a:t>
            </a:r>
          </a:p>
        </p:txBody>
      </p:sp>
      <p:sp>
        <p:nvSpPr>
          <p:cNvPr id="3" name="Text Placeholder 2">
            <a:extLst>
              <a:ext uri="{FF2B5EF4-FFF2-40B4-BE49-F238E27FC236}">
                <a16:creationId xmlns:a16="http://schemas.microsoft.com/office/drawing/2014/main" id="{C878C17E-D587-0658-DD0A-7687A273CACE}"/>
              </a:ext>
            </a:extLst>
          </p:cNvPr>
          <p:cNvSpPr>
            <a:spLocks noGrp="1"/>
          </p:cNvSpPr>
          <p:nvPr>
            <p:ph type="body" idx="1"/>
          </p:nvPr>
        </p:nvSpPr>
        <p:spPr/>
        <p:txBody>
          <a:bodyPr/>
          <a:lstStyle/>
          <a:p>
            <a:r>
              <a:rPr lang="en-US" sz="1800" dirty="0"/>
              <a:t>Following up on our discussion last month, I’ll work with Dawn to circulate a poll asking:</a:t>
            </a:r>
          </a:p>
          <a:p>
            <a:pPr lvl="1"/>
            <a:r>
              <a:rPr lang="en-US" sz="1600" dirty="0"/>
              <a:t>Which computing related topics would you be interested in?</a:t>
            </a:r>
          </a:p>
          <a:p>
            <a:pPr lvl="1"/>
            <a:r>
              <a:rPr lang="en-US" sz="1600" dirty="0"/>
              <a:t>Would you like to suggest a speaker?</a:t>
            </a:r>
          </a:p>
          <a:p>
            <a:pPr lvl="1"/>
            <a:r>
              <a:rPr lang="en-US" sz="1600" dirty="0"/>
              <a:t>Would you like to suggest an organization that we should contact?</a:t>
            </a:r>
          </a:p>
          <a:p>
            <a:pPr lvl="1"/>
            <a:r>
              <a:rPr lang="en-US" sz="1600" dirty="0"/>
              <a:t>Are you willing to make an introduction for us?</a:t>
            </a:r>
          </a:p>
          <a:p>
            <a:endParaRPr lang="en-US" sz="1800" dirty="0"/>
          </a:p>
          <a:p>
            <a:r>
              <a:rPr lang="en-US" sz="1800" dirty="0"/>
              <a:t>BTW, these questions are in our current registration form.  </a:t>
            </a:r>
          </a:p>
          <a:p>
            <a:r>
              <a:rPr lang="en-US" sz="1800" dirty="0"/>
              <a:t>Feedback from three May meeting attendees:</a:t>
            </a:r>
          </a:p>
          <a:p>
            <a:pPr lvl="1"/>
            <a:r>
              <a:rPr lang="en-US" sz="1600" dirty="0"/>
              <a:t>LLM applications and Real-world use cases</a:t>
            </a:r>
          </a:p>
          <a:p>
            <a:pPr lvl="1"/>
            <a:r>
              <a:rPr lang="en-US" sz="1600" dirty="0"/>
              <a:t>IOT</a:t>
            </a:r>
          </a:p>
          <a:p>
            <a:pPr lvl="1"/>
            <a:r>
              <a:rPr lang="en-US" sz="1600" dirty="0"/>
              <a:t>AI</a:t>
            </a:r>
          </a:p>
          <a:p>
            <a:pPr lvl="1"/>
            <a:r>
              <a:rPr lang="en-US" sz="1600" dirty="0"/>
              <a:t>Cybersecurity discussion around the current attack approaches</a:t>
            </a:r>
          </a:p>
          <a:p>
            <a:pPr lvl="1"/>
            <a:r>
              <a:rPr lang="en-US" sz="1600" dirty="0"/>
              <a:t>IP law update</a:t>
            </a:r>
          </a:p>
        </p:txBody>
      </p:sp>
    </p:spTree>
    <p:extLst>
      <p:ext uri="{BB962C8B-B14F-4D97-AF65-F5344CB8AC3E}">
        <p14:creationId xmlns:p14="http://schemas.microsoft.com/office/powerpoint/2010/main" val="173042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6a4c3b9ec7_0_41"/>
          <p:cNvSpPr txBox="1">
            <a:spLocks noGrp="1"/>
          </p:cNvSpPr>
          <p:nvPr>
            <p:ph type="title"/>
          </p:nvPr>
        </p:nvSpPr>
        <p:spPr>
          <a:xfrm>
            <a:off x="677334" y="609600"/>
            <a:ext cx="8596800" cy="94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Future Speakers – Follow-up</a:t>
            </a:r>
            <a:endParaRPr dirty="0"/>
          </a:p>
        </p:txBody>
      </p:sp>
      <p:sp>
        <p:nvSpPr>
          <p:cNvPr id="114" name="Google Shape;114;g26a4c3b9ec7_0_41"/>
          <p:cNvSpPr txBox="1">
            <a:spLocks noGrp="1"/>
          </p:cNvSpPr>
          <p:nvPr>
            <p:ph type="body" idx="1"/>
          </p:nvPr>
        </p:nvSpPr>
        <p:spPr>
          <a:xfrm>
            <a:off x="677334" y="1554600"/>
            <a:ext cx="10707300" cy="413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SzPts val="2000"/>
              <a:buNone/>
            </a:pPr>
            <a:r>
              <a:rPr lang="en-US" dirty="0"/>
              <a:t>Updates from May:</a:t>
            </a:r>
            <a:endParaRPr dirty="0"/>
          </a:p>
          <a:p>
            <a:pPr marL="457200" lvl="0" indent="-355600" algn="l" rtl="0">
              <a:lnSpc>
                <a:spcPct val="115000"/>
              </a:lnSpc>
              <a:spcBef>
                <a:spcPts val="400"/>
              </a:spcBef>
              <a:spcAft>
                <a:spcPts val="0"/>
              </a:spcAft>
              <a:buSzPts val="2000"/>
              <a:buChar char="-"/>
            </a:pPr>
            <a:r>
              <a:rPr lang="en-US" dirty="0"/>
              <a:t>Dan and Farhad spoke with Bala Chidambaram whom Dr Marco </a:t>
            </a:r>
            <a:r>
              <a:rPr lang="en-US" dirty="0" err="1"/>
              <a:t>Levorato</a:t>
            </a:r>
            <a:r>
              <a:rPr lang="en-US" dirty="0"/>
              <a:t> introduced him to.  Bala is the Executive Director, Autonomous and AI-Enabled Systems at Boeing Autonomy and has volunteered to speak at our September meeting</a:t>
            </a:r>
          </a:p>
          <a:p>
            <a:pPr marL="101600" lvl="0" indent="0" algn="l" rtl="0">
              <a:lnSpc>
                <a:spcPct val="115000"/>
              </a:lnSpc>
              <a:spcBef>
                <a:spcPts val="400"/>
              </a:spcBef>
              <a:spcAft>
                <a:spcPts val="0"/>
              </a:spcAft>
              <a:buSzPts val="2000"/>
              <a:buNone/>
            </a:pPr>
            <a:endParaRPr dirty="0"/>
          </a:p>
          <a:p>
            <a:pPr marL="457200" lvl="0" indent="-355600" algn="l" rtl="0">
              <a:lnSpc>
                <a:spcPct val="115000"/>
              </a:lnSpc>
              <a:spcBef>
                <a:spcPts val="0"/>
              </a:spcBef>
              <a:spcAft>
                <a:spcPts val="0"/>
              </a:spcAft>
              <a:buSzPts val="2000"/>
              <a:buChar char="-"/>
            </a:pPr>
            <a:r>
              <a:rPr lang="en-US" dirty="0"/>
              <a:t>No response to date from Louis </a:t>
            </a:r>
            <a:r>
              <a:rPr lang="en-US" dirty="0" err="1"/>
              <a:t>Ehwerhemuepha</a:t>
            </a:r>
            <a:r>
              <a:rPr lang="en-US" dirty="0"/>
              <a:t>, Director, Computational Research at CHOC.</a:t>
            </a:r>
          </a:p>
        </p:txBody>
      </p:sp>
      <p:sp>
        <p:nvSpPr>
          <p:cNvPr id="2" name="Rounded Rectangle 1">
            <a:extLst>
              <a:ext uri="{FF2B5EF4-FFF2-40B4-BE49-F238E27FC236}">
                <a16:creationId xmlns:a16="http://schemas.microsoft.com/office/drawing/2014/main" id="{22912BA1-032D-47DF-C820-182041EFE9B0}"/>
              </a:ext>
            </a:extLst>
          </p:cNvPr>
          <p:cNvSpPr/>
          <p:nvPr/>
        </p:nvSpPr>
        <p:spPr>
          <a:xfrm>
            <a:off x="3647090" y="4351282"/>
            <a:ext cx="5374796" cy="21125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Taylor has future meeting candidate for speaker</a:t>
            </a:r>
          </a:p>
          <a:p>
            <a:pPr marL="285750" indent="-285750">
              <a:buFont typeface="Arial" panose="020B0604020202020204" pitchFamily="34" charset="0"/>
              <a:buChar char="•"/>
            </a:pPr>
            <a:r>
              <a:rPr lang="en-US" dirty="0">
                <a:solidFill>
                  <a:schemeClr val="tx1"/>
                </a:solidFill>
              </a:rPr>
              <a:t>Should we cross promote next talk with LA area given aerospace ties, LA has mostly been </a:t>
            </a:r>
            <a:r>
              <a:rPr lang="en-US" dirty="0" err="1">
                <a:solidFill>
                  <a:schemeClr val="tx1"/>
                </a:solidFill>
              </a:rPr>
              <a:t>siggraph</a:t>
            </a:r>
            <a:r>
              <a:rPr lang="en-US" dirty="0">
                <a:solidFill>
                  <a:schemeClr val="tx1"/>
                </a:solidFill>
              </a:rPr>
              <a:t> events, although speaker is out of long beach area so might be good opportunity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1CF9-771A-E8AF-79D2-803E15474D92}"/>
              </a:ext>
            </a:extLst>
          </p:cNvPr>
          <p:cNvSpPr>
            <a:spLocks noGrp="1"/>
          </p:cNvSpPr>
          <p:nvPr>
            <p:ph type="title"/>
          </p:nvPr>
        </p:nvSpPr>
        <p:spPr/>
        <p:txBody>
          <a:bodyPr/>
          <a:lstStyle/>
          <a:p>
            <a:r>
              <a:rPr lang="en-US" dirty="0"/>
              <a:t>Bala Chidambaram - Airspace Autonomy</a:t>
            </a:r>
            <a:br>
              <a:rPr lang="en-US" dirty="0"/>
            </a:br>
            <a:endParaRPr lang="en-US" dirty="0"/>
          </a:p>
        </p:txBody>
      </p:sp>
      <p:sp>
        <p:nvSpPr>
          <p:cNvPr id="3" name="Text Placeholder 2">
            <a:extLst>
              <a:ext uri="{FF2B5EF4-FFF2-40B4-BE49-F238E27FC236}">
                <a16:creationId xmlns:a16="http://schemas.microsoft.com/office/drawing/2014/main" id="{13C8B916-8A84-6A27-EEC7-5234A62DC4A7}"/>
              </a:ext>
            </a:extLst>
          </p:cNvPr>
          <p:cNvSpPr>
            <a:spLocks noGrp="1"/>
          </p:cNvSpPr>
          <p:nvPr>
            <p:ph type="body" idx="1"/>
          </p:nvPr>
        </p:nvSpPr>
        <p:spPr/>
        <p:txBody>
          <a:bodyPr/>
          <a:lstStyle/>
          <a:p>
            <a:pPr marL="101600" indent="0" algn="l">
              <a:buNone/>
            </a:pPr>
            <a:r>
              <a:rPr lang="en-US" sz="1600" b="1" i="0" dirty="0">
                <a:solidFill>
                  <a:srgbClr val="222222"/>
                </a:solidFill>
                <a:effectLst/>
                <a:highlight>
                  <a:srgbClr val="FFFFFF"/>
                </a:highlight>
                <a:latin typeface="Arial" panose="020B0604020202020204" pitchFamily="34" charset="0"/>
              </a:rPr>
              <a:t>Abstract</a:t>
            </a:r>
            <a:r>
              <a:rPr lang="en-US" sz="1600" b="0" i="0" dirty="0">
                <a:solidFill>
                  <a:srgbClr val="222222"/>
                </a:solidFill>
                <a:effectLst/>
                <a:highlight>
                  <a:srgbClr val="FFFFFF"/>
                </a:highlight>
                <a:latin typeface="Arial" panose="020B0604020202020204" pitchFamily="34" charset="0"/>
              </a:rPr>
              <a:t> - The airspace industry has witnessed significant interest/activity in the use of autonomous solutions, across military and commercial applications. Driven by safety, efficiency and performance, and capability extension, these span a wide range, from Urban Air Mobility, to Cargo Operations, to military ISR missions, to Search and Rescue.  There are many challenges to widespread adoption including technical, regulatory and societal (acceptance) considerations. This talk describes some of the key technical challenges in airspace autonomy, e.g., (airborne) conflict detection and resolution, contingency management, verification, and validation approaches, etc.  The talk also surveys ongoing work in industry in addressing these challenges, including vehicle platforms currently under development.  The focus is on the algorithmic and software aspects - as an example, the use of Partially Observable Markov Decision Processes, in the development of conflict detection and resolution solutions, now codified in RTCA standards.  On a related note, while Deep Learning has been widely adopted in automobile autonomy, challenges relating to vehicle certification limits its usage to safety-critical airspace applications. The challenges and opportunities here are also discussed. Finally, the talk touches upon the regulatory landscape and the work being done in the FAA and EASA towards enabling an autonomous airspace future.</a:t>
            </a:r>
          </a:p>
          <a:p>
            <a:endParaRPr lang="en-US" dirty="0"/>
          </a:p>
        </p:txBody>
      </p:sp>
    </p:spTree>
    <p:extLst>
      <p:ext uri="{BB962C8B-B14F-4D97-AF65-F5344CB8AC3E}">
        <p14:creationId xmlns:p14="http://schemas.microsoft.com/office/powerpoint/2010/main" val="400969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F6D-7718-94E6-F84C-99C680356EA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C00B768-A7EA-49E1-851C-CB1608B8A904}"/>
              </a:ext>
            </a:extLst>
          </p:cNvPr>
          <p:cNvSpPr>
            <a:spLocks noGrp="1"/>
          </p:cNvSpPr>
          <p:nvPr>
            <p:ph type="body" idx="1"/>
          </p:nvPr>
        </p:nvSpPr>
        <p:spPr/>
        <p:txBody>
          <a:bodyPr/>
          <a:lstStyle/>
          <a:p>
            <a:pPr marL="101600" indent="0">
              <a:buNone/>
            </a:pPr>
            <a:r>
              <a:rPr lang="en-US" b="1" i="0" dirty="0">
                <a:solidFill>
                  <a:srgbClr val="222222"/>
                </a:solidFill>
                <a:effectLst/>
                <a:highlight>
                  <a:srgbClr val="FFFFFF"/>
                </a:highlight>
                <a:latin typeface="Arial" panose="020B0604020202020204" pitchFamily="34" charset="0"/>
              </a:rPr>
              <a:t>Bio</a:t>
            </a:r>
            <a:r>
              <a:rPr lang="en-US" b="0" i="0" dirty="0">
                <a:solidFill>
                  <a:srgbClr val="222222"/>
                </a:solidFill>
                <a:effectLst/>
                <a:highlight>
                  <a:srgbClr val="FFFFFF"/>
                </a:highlight>
                <a:latin typeface="Arial" panose="020B0604020202020204" pitchFamily="34" charset="0"/>
              </a:rPr>
              <a:t> - Bala Chidambaram is the Executive Director and Chief Engineer of Autonomy  in the CTO’s Office at Boeing.  In this role, he is responsible for defining and executing Boeing’s autonomy strategy across a variety of commercial and military programs.  In his 25 year career at Boeing, Bala has held leadership roles in several  areas, including modeling and simulation, electro-hydraulic actuation systems, software standards for vehicle health management, and secure connectivity solutions.  His  teams have supported platforms including the C-17 Globemaster III, the CH-47 Chinook, the V-22 Osprey, the International Space Station, the 787 Dreamliner, the 777X, and various Unmanned Vehicles. Bala has a Bachelor's degree in Engineering from the Indian Institute of Technology, Madras, a Ph.D. in Engineering from the University of California at Berkeley.</a:t>
            </a:r>
          </a:p>
          <a:p>
            <a:pPr marL="101600" indent="0">
              <a:buNone/>
            </a:pPr>
            <a:endParaRPr lang="en-US" dirty="0"/>
          </a:p>
        </p:txBody>
      </p:sp>
    </p:spTree>
    <p:extLst>
      <p:ext uri="{BB962C8B-B14F-4D97-AF65-F5344CB8AC3E}">
        <p14:creationId xmlns:p14="http://schemas.microsoft.com/office/powerpoint/2010/main" val="327756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51D2-DD09-6D13-94C0-495447505103}"/>
              </a:ext>
            </a:extLst>
          </p:cNvPr>
          <p:cNvSpPr>
            <a:spLocks noGrp="1"/>
          </p:cNvSpPr>
          <p:nvPr>
            <p:ph type="title"/>
          </p:nvPr>
        </p:nvSpPr>
        <p:spPr/>
        <p:txBody>
          <a:bodyPr/>
          <a:lstStyle/>
          <a:p>
            <a:r>
              <a:rPr lang="en-US" dirty="0"/>
              <a:t>Peter Chang, MD (UCI)</a:t>
            </a:r>
          </a:p>
        </p:txBody>
      </p:sp>
      <p:sp>
        <p:nvSpPr>
          <p:cNvPr id="3" name="Text Placeholder 2">
            <a:extLst>
              <a:ext uri="{FF2B5EF4-FFF2-40B4-BE49-F238E27FC236}">
                <a16:creationId xmlns:a16="http://schemas.microsoft.com/office/drawing/2014/main" id="{D803B3E7-CA75-56E3-4EC6-D4A84140F3C9}"/>
              </a:ext>
            </a:extLst>
          </p:cNvPr>
          <p:cNvSpPr>
            <a:spLocks noGrp="1"/>
          </p:cNvSpPr>
          <p:nvPr>
            <p:ph type="body" idx="1"/>
          </p:nvPr>
        </p:nvSpPr>
        <p:spPr/>
        <p:txBody>
          <a:bodyPr/>
          <a:lstStyle/>
          <a:p>
            <a:pPr marL="0" lvl="0" indent="0" algn="l" rtl="0">
              <a:lnSpc>
                <a:spcPct val="115000"/>
              </a:lnSpc>
              <a:spcBef>
                <a:spcPts val="400"/>
              </a:spcBef>
              <a:spcAft>
                <a:spcPts val="0"/>
              </a:spcAft>
              <a:buSzPts val="2000"/>
              <a:buNone/>
            </a:pPr>
            <a:r>
              <a:rPr lang="en-US" sz="1600" dirty="0"/>
              <a:t>Dan was able to have a phone call with Dr. Peter Chang.  </a:t>
            </a:r>
          </a:p>
          <a:p>
            <a:pPr marL="0" lvl="0" indent="0" algn="l" rtl="0">
              <a:lnSpc>
                <a:spcPct val="115000"/>
              </a:lnSpc>
              <a:spcBef>
                <a:spcPts val="400"/>
              </a:spcBef>
              <a:spcAft>
                <a:spcPts val="0"/>
              </a:spcAft>
              <a:buSzPts val="2000"/>
              <a:buNone/>
            </a:pPr>
            <a:r>
              <a:rPr lang="en-US" sz="1600" dirty="0"/>
              <a:t>He seemed interested in speaking but follow-up communications have been a challenge.  I’ll continue to work to sign him up as a speaker.</a:t>
            </a:r>
          </a:p>
          <a:p>
            <a:pPr marL="0" lvl="0" indent="0" algn="l" rtl="0">
              <a:lnSpc>
                <a:spcPct val="115000"/>
              </a:lnSpc>
              <a:spcBef>
                <a:spcPts val="400"/>
              </a:spcBef>
              <a:spcAft>
                <a:spcPts val="0"/>
              </a:spcAft>
              <a:buSzPts val="2000"/>
              <a:buNone/>
            </a:pPr>
            <a:r>
              <a:rPr lang="en-US" sz="1600" dirty="0"/>
              <a:t>Here’s some biographical info:</a:t>
            </a:r>
          </a:p>
          <a:p>
            <a:pPr algn="l" fontAlgn="base"/>
            <a:r>
              <a:rPr lang="en-US" sz="1600" b="0" i="0" dirty="0">
                <a:solidFill>
                  <a:schemeClr val="tx1"/>
                </a:solidFill>
                <a:effectLst/>
                <a:highlight>
                  <a:srgbClr val="FFFFFF"/>
                </a:highlight>
                <a:latin typeface="Open Sans" panose="020B0606030504020204" pitchFamily="34" charset="0"/>
              </a:rPr>
              <a:t>Peter D. Chang, MD joined the University of California, Irvine in July 2018. He currently serves as the Associate Professor for the Departments of Radiological Sciences and Computer Science. Additionally, he is the Co-Director for the Center for Artificial Intelligence in Diagnostic Medicine (CAIDM), a multi-specialty initiative to develop and integrate artificial intelligence technology across the UC Irvine healthcare system.</a:t>
            </a:r>
          </a:p>
          <a:p>
            <a:pPr algn="l" fontAlgn="base"/>
            <a:r>
              <a:rPr lang="en-US" sz="1600" b="0" i="0" dirty="0">
                <a:solidFill>
                  <a:schemeClr val="tx1"/>
                </a:solidFill>
                <a:effectLst/>
                <a:highlight>
                  <a:srgbClr val="FFFFFF"/>
                </a:highlight>
                <a:latin typeface="Open Sans" panose="020B0606030504020204" pitchFamily="34" charset="0"/>
              </a:rPr>
              <a:t>He is also a co-founder of multiple AI startups including most recently Avicenna.ai, a company focused on deep learning for medical imaging. Dr. Chang’s unique perspective arises from experience both as a radiologist physician and software engineer with expertise in developing deep learning algorithms, working closely with many industry partners including Nvidia, Amazon and Canon Medical. His work has led to numerous abstracts, manuscripts, five best conference paper awards, two patents/copyrights, and top finishes in various competitions including the international 2016 MICCAI challenge. He is currently a member of national AI steering committees for the RSNA, ASNR, SIIM and ACR.</a:t>
            </a:r>
          </a:p>
          <a:p>
            <a:endParaRPr lang="en-US" dirty="0"/>
          </a:p>
        </p:txBody>
      </p:sp>
    </p:spTree>
    <p:extLst>
      <p:ext uri="{BB962C8B-B14F-4D97-AF65-F5344CB8AC3E}">
        <p14:creationId xmlns:p14="http://schemas.microsoft.com/office/powerpoint/2010/main" val="420920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E55E-2460-97C9-E31C-0F8EAE42F490}"/>
              </a:ext>
            </a:extLst>
          </p:cNvPr>
          <p:cNvSpPr>
            <a:spLocks noGrp="1"/>
          </p:cNvSpPr>
          <p:nvPr>
            <p:ph type="title"/>
          </p:nvPr>
        </p:nvSpPr>
        <p:spPr/>
        <p:txBody>
          <a:bodyPr/>
          <a:lstStyle/>
          <a:p>
            <a:r>
              <a:rPr lang="en-US" dirty="0"/>
              <a:t>Dave Cunningham (Akamai)</a:t>
            </a:r>
          </a:p>
        </p:txBody>
      </p:sp>
      <p:sp>
        <p:nvSpPr>
          <p:cNvPr id="3" name="Text Placeholder 2">
            <a:extLst>
              <a:ext uri="{FF2B5EF4-FFF2-40B4-BE49-F238E27FC236}">
                <a16:creationId xmlns:a16="http://schemas.microsoft.com/office/drawing/2014/main" id="{E6E0E9FF-C7BA-F101-BA5F-284BEB26174E}"/>
              </a:ext>
            </a:extLst>
          </p:cNvPr>
          <p:cNvSpPr>
            <a:spLocks noGrp="1"/>
          </p:cNvSpPr>
          <p:nvPr>
            <p:ph type="body" idx="1"/>
          </p:nvPr>
        </p:nvSpPr>
        <p:spPr/>
        <p:txBody>
          <a:bodyPr/>
          <a:lstStyle/>
          <a:p>
            <a:pPr marL="101600" indent="0" rtl="0">
              <a:buNone/>
            </a:pPr>
            <a:r>
              <a:rPr lang="en-US" dirty="0"/>
              <a:t>Raman is pursuing an opportunity:</a:t>
            </a:r>
          </a:p>
          <a:p>
            <a:pPr rtl="0"/>
            <a:r>
              <a:rPr lang="en-US" dirty="0"/>
              <a:t>He met someone at Akamai enterprise security services and was discussing how AI has impacted volume and nature of attacks. I asked if they can provide a researcher or engineer to talk about it. They were open to that. </a:t>
            </a:r>
          </a:p>
          <a:p>
            <a:pPr rtl="0"/>
            <a:r>
              <a:rPr lang="en-US" dirty="0"/>
              <a:t>A month or so back I attended a chapter meeting at SCORE where a guy who runs a ransom ware recovery business spoke about how he grew his business. I found the ecosystem of disparate services (negotiating with attackers, bitcoin camouflaging, government lobbying, system recovery etc.) that need to be engaged when a ransomware attack takes down an institution very interesting. We can approach him for a more technical talk.</a:t>
            </a:r>
            <a:br>
              <a:rPr lang="en-US" dirty="0"/>
            </a:br>
            <a:endParaRPr lang="en-US" dirty="0"/>
          </a:p>
        </p:txBody>
      </p:sp>
    </p:spTree>
    <p:extLst>
      <p:ext uri="{BB962C8B-B14F-4D97-AF65-F5344CB8AC3E}">
        <p14:creationId xmlns:p14="http://schemas.microsoft.com/office/powerpoint/2010/main" val="16813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18"/>
        <p:cNvGrpSpPr/>
        <p:nvPr/>
      </p:nvGrpSpPr>
      <p:grpSpPr>
        <a:xfrm>
          <a:off x="0" y="0"/>
          <a:ext cx="0" cy="0"/>
          <a:chOff x="0" y="0"/>
          <a:chExt cx="0" cy="0"/>
        </a:xfrm>
      </p:grpSpPr>
      <p:sp>
        <p:nvSpPr>
          <p:cNvPr id="119" name="Google Shape;119;g2486fad1d9b_0_4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Future Program Event Candidates (UCI)</a:t>
            </a:r>
            <a:endParaRPr sz="2600"/>
          </a:p>
        </p:txBody>
      </p:sp>
      <p:sp>
        <p:nvSpPr>
          <p:cNvPr id="120" name="Google Shape;120;g2486fad1d9b_0_410"/>
          <p:cNvSpPr txBox="1">
            <a:spLocks noGrp="1"/>
          </p:cNvSpPr>
          <p:nvPr>
            <p:ph type="body" idx="3"/>
          </p:nvPr>
        </p:nvSpPr>
        <p:spPr>
          <a:xfrm>
            <a:off x="711200" y="1347150"/>
            <a:ext cx="4854900" cy="416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1600" dirty="0"/>
              <a:t>Machine Learning</a:t>
            </a:r>
            <a:endParaRPr sz="1600" dirty="0"/>
          </a:p>
          <a:p>
            <a:pPr marL="457200" lvl="0" indent="-330200" algn="l" rtl="0">
              <a:lnSpc>
                <a:spcPct val="100000"/>
              </a:lnSpc>
              <a:spcBef>
                <a:spcPts val="1000"/>
              </a:spcBef>
              <a:spcAft>
                <a:spcPts val="0"/>
              </a:spcAft>
              <a:buSzPts val="1600"/>
              <a:buChar char="•"/>
            </a:pPr>
            <a:r>
              <a:rPr lang="en-US" sz="1600" dirty="0"/>
              <a:t>Stephan </a:t>
            </a:r>
            <a:r>
              <a:rPr lang="en-US" sz="1600" dirty="0" err="1"/>
              <a:t>Mandt</a:t>
            </a:r>
            <a:r>
              <a:rPr lang="en-US" sz="1600" dirty="0"/>
              <a:t> (anomaly detection without supervised learning)</a:t>
            </a:r>
            <a:endParaRPr sz="1600" dirty="0"/>
          </a:p>
          <a:p>
            <a:pPr marL="457200" lvl="0" indent="-330200" algn="l" rtl="0">
              <a:lnSpc>
                <a:spcPct val="100000"/>
              </a:lnSpc>
              <a:spcBef>
                <a:spcPts val="0"/>
              </a:spcBef>
              <a:spcAft>
                <a:spcPts val="0"/>
              </a:spcAft>
              <a:buSzPts val="1600"/>
              <a:buChar char="•"/>
            </a:pPr>
            <a:r>
              <a:rPr lang="en-US" sz="1600" dirty="0"/>
              <a:t>Roy Fox (reinforcement learning, robotics)</a:t>
            </a:r>
            <a:endParaRPr sz="1600" dirty="0"/>
          </a:p>
          <a:p>
            <a:pPr marL="457200" lvl="0" indent="-330200" algn="l" rtl="0">
              <a:lnSpc>
                <a:spcPct val="100000"/>
              </a:lnSpc>
              <a:spcBef>
                <a:spcPts val="0"/>
              </a:spcBef>
              <a:spcAft>
                <a:spcPts val="0"/>
              </a:spcAft>
              <a:buSzPts val="1600"/>
              <a:buChar char="•"/>
            </a:pPr>
            <a:r>
              <a:rPr lang="en-US" sz="1600" dirty="0"/>
              <a:t>Jing Zhang (ML applied to bioinformatics)</a:t>
            </a:r>
            <a:endParaRPr sz="1600" dirty="0"/>
          </a:p>
          <a:p>
            <a:pPr marL="457200" lvl="0" indent="-330200" algn="l" rtl="0">
              <a:lnSpc>
                <a:spcPct val="100000"/>
              </a:lnSpc>
              <a:spcBef>
                <a:spcPts val="0"/>
              </a:spcBef>
              <a:spcAft>
                <a:spcPts val="0"/>
              </a:spcAft>
              <a:buSzPts val="1600"/>
              <a:buChar char="•"/>
            </a:pPr>
            <a:r>
              <a:rPr lang="en-US" sz="1600" dirty="0"/>
              <a:t>Alex Berg (computational visual recognition, starts @UCI Spring 2022)</a:t>
            </a:r>
            <a:endParaRPr sz="1600" dirty="0"/>
          </a:p>
          <a:p>
            <a:pPr marL="457200" lvl="0" indent="-330200" algn="l" rtl="0">
              <a:lnSpc>
                <a:spcPct val="100000"/>
              </a:lnSpc>
              <a:spcBef>
                <a:spcPts val="0"/>
              </a:spcBef>
              <a:spcAft>
                <a:spcPts val="0"/>
              </a:spcAft>
              <a:buSzPts val="1600"/>
              <a:buChar char="•"/>
            </a:pPr>
            <a:r>
              <a:rPr lang="en-US" sz="1600" b="1" dirty="0"/>
              <a:t>Dr. Peter Chang (AI and Medicine)</a:t>
            </a:r>
          </a:p>
          <a:p>
            <a:pPr marL="457200" lvl="0" indent="-330200" algn="l" rtl="0">
              <a:lnSpc>
                <a:spcPct val="100000"/>
              </a:lnSpc>
              <a:spcBef>
                <a:spcPts val="0"/>
              </a:spcBef>
              <a:spcAft>
                <a:spcPts val="0"/>
              </a:spcAft>
              <a:buSzPts val="1600"/>
              <a:buChar char="•"/>
            </a:pPr>
            <a:endParaRPr lang="en-US" sz="1600" b="1" dirty="0"/>
          </a:p>
          <a:p>
            <a:pPr marL="127000" indent="0">
              <a:spcBef>
                <a:spcPts val="0"/>
              </a:spcBef>
              <a:buSzPts val="1600"/>
              <a:buNone/>
            </a:pPr>
            <a:r>
              <a:rPr lang="en-US" sz="1600" dirty="0"/>
              <a:t>Control Theory &amp; Robotics</a:t>
            </a:r>
          </a:p>
          <a:p>
            <a:pPr indent="-330200">
              <a:spcBef>
                <a:spcPts val="0"/>
              </a:spcBef>
              <a:buSzPts val="1600"/>
            </a:pPr>
            <a:r>
              <a:rPr lang="en-US" sz="1600" dirty="0"/>
              <a:t>Magnus </a:t>
            </a:r>
            <a:r>
              <a:rPr lang="en-US" sz="1600" dirty="0" err="1"/>
              <a:t>Egerstedt</a:t>
            </a:r>
            <a:r>
              <a:rPr lang="en-US" sz="1600" dirty="0"/>
              <a:t>, Dean of Engineering, Samueli School of Engineering</a:t>
            </a:r>
            <a:br>
              <a:rPr lang="en-US" sz="1600" dirty="0"/>
            </a:br>
            <a:r>
              <a:rPr lang="en-US" sz="1600" dirty="0"/>
              <a:t>(Referred by Aaron Ames of Caltech)</a:t>
            </a:r>
          </a:p>
          <a:p>
            <a:pPr marL="457200" lvl="0" indent="-330200" algn="l" rtl="0">
              <a:lnSpc>
                <a:spcPct val="100000"/>
              </a:lnSpc>
              <a:spcBef>
                <a:spcPts val="0"/>
              </a:spcBef>
              <a:spcAft>
                <a:spcPts val="0"/>
              </a:spcAft>
              <a:buSzPts val="1600"/>
              <a:buChar char="•"/>
            </a:pPr>
            <a:endParaRPr sz="1600" b="1" dirty="0"/>
          </a:p>
          <a:p>
            <a:pPr marL="0" lvl="0" indent="0" algn="l" rtl="0">
              <a:lnSpc>
                <a:spcPct val="100000"/>
              </a:lnSpc>
              <a:spcBef>
                <a:spcPts val="1000"/>
              </a:spcBef>
              <a:spcAft>
                <a:spcPts val="0"/>
              </a:spcAft>
              <a:buSzPts val="1800"/>
              <a:buNone/>
            </a:pPr>
            <a:endParaRPr sz="1600" dirty="0"/>
          </a:p>
        </p:txBody>
      </p:sp>
      <p:sp>
        <p:nvSpPr>
          <p:cNvPr id="4" name="Text Placeholder 3">
            <a:extLst>
              <a:ext uri="{FF2B5EF4-FFF2-40B4-BE49-F238E27FC236}">
                <a16:creationId xmlns:a16="http://schemas.microsoft.com/office/drawing/2014/main" id="{FDF322FA-D96E-D0C5-50E6-59C1761C700A}"/>
              </a:ext>
            </a:extLst>
          </p:cNvPr>
          <p:cNvSpPr>
            <a:spLocks noGrp="1"/>
          </p:cNvSpPr>
          <p:nvPr>
            <p:ph type="body" idx="4"/>
          </p:nvPr>
        </p:nvSpPr>
        <p:spPr>
          <a:xfrm>
            <a:off x="6295525" y="1417637"/>
            <a:ext cx="4854900" cy="4163700"/>
          </a:xfrm>
        </p:spPr>
        <p:txBody>
          <a:bodyPr/>
          <a:lstStyle/>
          <a:p>
            <a:pPr marL="0" lvl="0" indent="0" algn="l" rtl="0">
              <a:lnSpc>
                <a:spcPct val="100000"/>
              </a:lnSpc>
              <a:spcBef>
                <a:spcPts val="1000"/>
              </a:spcBef>
              <a:spcAft>
                <a:spcPts val="0"/>
              </a:spcAft>
              <a:buClr>
                <a:schemeClr val="dk1"/>
              </a:buClr>
              <a:buSzPts val="1100"/>
              <a:buFont typeface="Arial"/>
              <a:buNone/>
            </a:pPr>
            <a:r>
              <a:rPr lang="en-US" sz="1600" dirty="0"/>
              <a:t>System</a:t>
            </a:r>
          </a:p>
          <a:p>
            <a:pPr marL="457200" lvl="0" indent="-330200" algn="l" rtl="0">
              <a:lnSpc>
                <a:spcPct val="100000"/>
              </a:lnSpc>
              <a:spcBef>
                <a:spcPts val="0"/>
              </a:spcBef>
              <a:spcAft>
                <a:spcPts val="0"/>
              </a:spcAft>
              <a:buSzPts val="1600"/>
              <a:buChar char="•"/>
            </a:pPr>
            <a:r>
              <a:rPr lang="en-US" sz="1600" dirty="0"/>
              <a:t>Sang-Woo Jun (acceleration)</a:t>
            </a:r>
          </a:p>
          <a:p>
            <a:pPr marL="457200" lvl="0" indent="-330200" algn="l" rtl="0">
              <a:lnSpc>
                <a:spcPct val="100000"/>
              </a:lnSpc>
              <a:spcBef>
                <a:spcPts val="0"/>
              </a:spcBef>
              <a:spcAft>
                <a:spcPts val="0"/>
              </a:spcAft>
              <a:buSzPts val="1600"/>
              <a:buChar char="•"/>
            </a:pPr>
            <a:r>
              <a:rPr lang="en-US" sz="1600" dirty="0"/>
              <a:t>Sangeetha Jyothi (Data center networking)</a:t>
            </a:r>
          </a:p>
          <a:p>
            <a:pPr marL="457200" lvl="0" indent="-330200" algn="l" rtl="0">
              <a:lnSpc>
                <a:spcPct val="100000"/>
              </a:lnSpc>
              <a:spcBef>
                <a:spcPts val="0"/>
              </a:spcBef>
              <a:spcAft>
                <a:spcPts val="0"/>
              </a:spcAft>
              <a:buSzPts val="1600"/>
              <a:buChar char="•"/>
            </a:pPr>
            <a:r>
              <a:rPr lang="en-US" sz="1600" dirty="0" err="1"/>
              <a:t>Moshen</a:t>
            </a:r>
            <a:r>
              <a:rPr lang="en-US" sz="1600" dirty="0"/>
              <a:t> Imani (bio-inspired computing)</a:t>
            </a:r>
          </a:p>
          <a:p>
            <a:pPr marL="0" lvl="0" indent="0" algn="l" rtl="0">
              <a:lnSpc>
                <a:spcPct val="100000"/>
              </a:lnSpc>
              <a:spcBef>
                <a:spcPts val="1000"/>
              </a:spcBef>
              <a:spcAft>
                <a:spcPts val="0"/>
              </a:spcAft>
              <a:buClr>
                <a:schemeClr val="dk1"/>
              </a:buClr>
              <a:buSzPts val="1100"/>
              <a:buFont typeface="Arial"/>
              <a:buNone/>
            </a:pPr>
            <a:r>
              <a:rPr lang="en-US" sz="1600" dirty="0"/>
              <a:t>Theory</a:t>
            </a:r>
          </a:p>
          <a:p>
            <a:pPr indent="-330200">
              <a:spcBef>
                <a:spcPts val="0"/>
              </a:spcBef>
              <a:buSzPts val="1600"/>
            </a:pPr>
            <a:r>
              <a:rPr lang="en-US" sz="1600" dirty="0"/>
              <a:t>Vijay Vazirani (involved with the design of early Google Ad Placement Alg.)</a:t>
            </a:r>
          </a:p>
          <a:p>
            <a:pPr marL="0" indent="0">
              <a:spcBef>
                <a:spcPts val="1000"/>
              </a:spcBef>
              <a:buSzPts val="1100"/>
              <a:buNone/>
            </a:pPr>
            <a:r>
              <a:rPr lang="en-US" sz="1600" dirty="0"/>
              <a:t>Informatics</a:t>
            </a:r>
          </a:p>
          <a:p>
            <a:pPr lvl="0" indent="-330200">
              <a:spcBef>
                <a:spcPts val="0"/>
              </a:spcBef>
              <a:buSzPts val="1600"/>
            </a:pPr>
            <a:r>
              <a:rPr lang="en-US" sz="1600" dirty="0"/>
              <a:t>Vladimir Minin (Data analysis </a:t>
            </a:r>
            <a:r>
              <a:rPr lang="en-US" sz="1600" dirty="0" err="1"/>
              <a:t>wrt</a:t>
            </a:r>
            <a:r>
              <a:rPr lang="en-US" sz="1600" dirty="0"/>
              <a:t> infectious diseases)</a:t>
            </a:r>
          </a:p>
          <a:p>
            <a:pPr lvl="0" indent="-330200">
              <a:spcBef>
                <a:spcPts val="0"/>
              </a:spcBef>
              <a:buSzPts val="1600"/>
            </a:pPr>
            <a:r>
              <a:rPr lang="en-US" sz="1600" dirty="0"/>
              <a:t>Stacy Branham (human-centered computing)</a:t>
            </a:r>
          </a:p>
          <a:p>
            <a:endParaRPr lang="en-US" dirty="0"/>
          </a:p>
        </p:txBody>
      </p:sp>
      <p:sp>
        <p:nvSpPr>
          <p:cNvPr id="121" name="Google Shape;121;g2486fad1d9b_0_410"/>
          <p:cNvSpPr txBox="1">
            <a:spLocks noGrp="1"/>
          </p:cNvSpPr>
          <p:nvPr>
            <p:ph type="sldNum" idx="4294967295"/>
          </p:nvPr>
        </p:nvSpPr>
        <p:spPr>
          <a:xfrm>
            <a:off x="11507788" y="6042025"/>
            <a:ext cx="68421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82d0d150c6_0_0"/>
          <p:cNvSpPr txBox="1">
            <a:spLocks noGrp="1"/>
          </p:cNvSpPr>
          <p:nvPr>
            <p:ph type="title"/>
          </p:nvPr>
        </p:nvSpPr>
        <p:spPr>
          <a:xfrm>
            <a:off x="677334" y="609600"/>
            <a:ext cx="8596800" cy="94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Agenda</a:t>
            </a:r>
            <a:endParaRPr/>
          </a:p>
        </p:txBody>
      </p:sp>
      <p:sp>
        <p:nvSpPr>
          <p:cNvPr id="48" name="Google Shape;48;g282d0d150c6_0_0"/>
          <p:cNvSpPr txBox="1">
            <a:spLocks noGrp="1"/>
          </p:cNvSpPr>
          <p:nvPr>
            <p:ph type="body" idx="1"/>
          </p:nvPr>
        </p:nvSpPr>
        <p:spPr>
          <a:xfrm>
            <a:off x="762000" y="1589700"/>
            <a:ext cx="10707300" cy="41385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400"/>
              </a:spcBef>
              <a:spcAft>
                <a:spcPts val="0"/>
              </a:spcAft>
              <a:buSzPts val="2000"/>
              <a:buChar char="•"/>
            </a:pPr>
            <a:r>
              <a:rPr lang="en-US" dirty="0"/>
              <a:t>Review of prior meeting minutes</a:t>
            </a:r>
            <a:endParaRPr dirty="0"/>
          </a:p>
          <a:p>
            <a:pPr marL="457200" lvl="0" indent="-355600" algn="l" rtl="0">
              <a:lnSpc>
                <a:spcPct val="115000"/>
              </a:lnSpc>
              <a:spcBef>
                <a:spcPts val="0"/>
              </a:spcBef>
              <a:spcAft>
                <a:spcPts val="0"/>
              </a:spcAft>
              <a:buSzPts val="2000"/>
              <a:buChar char="•"/>
            </a:pPr>
            <a:r>
              <a:rPr lang="en-US" dirty="0"/>
              <a:t>Officers / Volunteers</a:t>
            </a:r>
            <a:endParaRPr dirty="0"/>
          </a:p>
          <a:p>
            <a:pPr marL="457200" lvl="0" indent="-355600" algn="l" rtl="0">
              <a:lnSpc>
                <a:spcPct val="115000"/>
              </a:lnSpc>
              <a:spcBef>
                <a:spcPts val="0"/>
              </a:spcBef>
              <a:spcAft>
                <a:spcPts val="0"/>
              </a:spcAft>
              <a:buSzPts val="2000"/>
              <a:buChar char="•"/>
            </a:pPr>
            <a:r>
              <a:rPr lang="en-US" dirty="0"/>
              <a:t>Treasurer’s Report</a:t>
            </a:r>
            <a:endParaRPr dirty="0"/>
          </a:p>
          <a:p>
            <a:pPr marL="457200" lvl="0" indent="-355600" algn="l" rtl="0">
              <a:lnSpc>
                <a:spcPct val="115000"/>
              </a:lnSpc>
              <a:spcBef>
                <a:spcPts val="0"/>
              </a:spcBef>
              <a:spcAft>
                <a:spcPts val="0"/>
              </a:spcAft>
              <a:buSzPts val="2000"/>
              <a:buChar char="•"/>
            </a:pPr>
            <a:r>
              <a:rPr lang="en-US" dirty="0"/>
              <a:t>July Event Preparation</a:t>
            </a:r>
            <a:endParaRPr dirty="0"/>
          </a:p>
          <a:p>
            <a:pPr marL="457200" lvl="0" indent="-355600" algn="l" rtl="0">
              <a:lnSpc>
                <a:spcPct val="115000"/>
              </a:lnSpc>
              <a:spcBef>
                <a:spcPts val="0"/>
              </a:spcBef>
              <a:spcAft>
                <a:spcPts val="0"/>
              </a:spcAft>
              <a:buSzPts val="2000"/>
              <a:buChar char="•"/>
            </a:pPr>
            <a:r>
              <a:rPr lang="en-US" dirty="0"/>
              <a:t>Future Event Planning</a:t>
            </a:r>
            <a:endParaRPr dirty="0"/>
          </a:p>
          <a:p>
            <a:pPr marL="457200" lvl="0" indent="-355600" algn="l" rtl="0">
              <a:lnSpc>
                <a:spcPct val="115000"/>
              </a:lnSpc>
              <a:spcBef>
                <a:spcPts val="0"/>
              </a:spcBef>
              <a:spcAft>
                <a:spcPts val="0"/>
              </a:spcAft>
              <a:buSzPts val="2000"/>
              <a:buChar char="•"/>
            </a:pPr>
            <a:r>
              <a:rPr lang="en-US" dirty="0"/>
              <a:t>Committee Business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F9A3D8-56AC-093C-8717-76E33D026F7A}"/>
              </a:ext>
            </a:extLst>
          </p:cNvPr>
          <p:cNvSpPr>
            <a:spLocks noGrp="1"/>
          </p:cNvSpPr>
          <p:nvPr>
            <p:ph type="title"/>
          </p:nvPr>
        </p:nvSpPr>
        <p:spPr/>
        <p:txBody>
          <a:bodyPr/>
          <a:lstStyle/>
          <a:p>
            <a:r>
              <a:rPr lang="en-US" dirty="0"/>
              <a:t>Meeting Venue Update</a:t>
            </a:r>
          </a:p>
        </p:txBody>
      </p:sp>
      <p:sp>
        <p:nvSpPr>
          <p:cNvPr id="8" name="Text Placeholder 7">
            <a:extLst>
              <a:ext uri="{FF2B5EF4-FFF2-40B4-BE49-F238E27FC236}">
                <a16:creationId xmlns:a16="http://schemas.microsoft.com/office/drawing/2014/main" id="{A2DEFC31-61D1-8028-5030-DDFA16367C43}"/>
              </a:ext>
            </a:extLst>
          </p:cNvPr>
          <p:cNvSpPr>
            <a:spLocks noGrp="1"/>
          </p:cNvSpPr>
          <p:nvPr>
            <p:ph type="body" idx="1"/>
          </p:nvPr>
        </p:nvSpPr>
        <p:spPr/>
        <p:txBody>
          <a:bodyPr/>
          <a:lstStyle/>
          <a:p>
            <a:r>
              <a:rPr lang="en-US" dirty="0"/>
              <a:t>No update yet from </a:t>
            </a:r>
            <a:r>
              <a:rPr lang="en-US" dirty="0" err="1"/>
              <a:t>Knobbe</a:t>
            </a:r>
            <a:r>
              <a:rPr lang="en-US" dirty="0"/>
              <a:t> regarding how long we can continue to use their facility</a:t>
            </a:r>
          </a:p>
          <a:p>
            <a:r>
              <a:rPr lang="en-US" dirty="0"/>
              <a:t>Farhad introduced me to </a:t>
            </a:r>
            <a:r>
              <a:rPr lang="en-US" dirty="0" err="1"/>
              <a:t>Annalicia</a:t>
            </a:r>
            <a:r>
              <a:rPr lang="en-US" dirty="0"/>
              <a:t> Anaya of </a:t>
            </a:r>
            <a:r>
              <a:rPr lang="en-US" dirty="0" err="1"/>
              <a:t>LearningFuze</a:t>
            </a:r>
            <a:r>
              <a:rPr lang="en-US" dirty="0"/>
              <a:t>.  I spoke with her and briefed her on our chapter and I encouraged her to promote our events to their students who are working on developing programming and data analytics skills.</a:t>
            </a:r>
          </a:p>
          <a:p>
            <a:r>
              <a:rPr lang="en-US" dirty="0"/>
              <a:t>We may be able to use a meeting space at their facility should </a:t>
            </a:r>
            <a:r>
              <a:rPr lang="en-US" dirty="0" err="1"/>
              <a:t>Knobbe</a:t>
            </a:r>
            <a:r>
              <a:rPr lang="en-US" dirty="0"/>
              <a:t> not be able to assist us at some point.</a:t>
            </a:r>
          </a:p>
          <a:p>
            <a:r>
              <a:rPr lang="en-US" dirty="0"/>
              <a:t>There facility is located further south and as such isn’t ideal from a geographic perspective.  We’ve been meeting in central OC since our inception and have attendees from across the county.</a:t>
            </a:r>
          </a:p>
          <a:p>
            <a:r>
              <a:rPr lang="en-US" dirty="0"/>
              <a:t>That said, it’s great to have another option.</a:t>
            </a:r>
          </a:p>
        </p:txBody>
      </p:sp>
      <p:sp>
        <p:nvSpPr>
          <p:cNvPr id="2" name="Rounded Rectangle 1">
            <a:extLst>
              <a:ext uri="{FF2B5EF4-FFF2-40B4-BE49-F238E27FC236}">
                <a16:creationId xmlns:a16="http://schemas.microsoft.com/office/drawing/2014/main" id="{5F6F8549-2BFA-86EB-DF11-4F414D8EF830}"/>
              </a:ext>
            </a:extLst>
          </p:cNvPr>
          <p:cNvSpPr/>
          <p:nvPr/>
        </p:nvSpPr>
        <p:spPr>
          <a:xfrm>
            <a:off x="7513651" y="5268300"/>
            <a:ext cx="3520965" cy="16396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Meeting space size looks good, 70-90 with chairs </a:t>
            </a:r>
          </a:p>
        </p:txBody>
      </p:sp>
    </p:spTree>
    <p:extLst>
      <p:ext uri="{BB962C8B-B14F-4D97-AF65-F5344CB8AC3E}">
        <p14:creationId xmlns:p14="http://schemas.microsoft.com/office/powerpoint/2010/main" val="33898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5828-B772-FD16-7E6C-734CB552B6B3}"/>
              </a:ext>
            </a:extLst>
          </p:cNvPr>
          <p:cNvSpPr>
            <a:spLocks noGrp="1"/>
          </p:cNvSpPr>
          <p:nvPr>
            <p:ph type="title"/>
          </p:nvPr>
        </p:nvSpPr>
        <p:spPr/>
        <p:txBody>
          <a:bodyPr/>
          <a:lstStyle/>
          <a:p>
            <a:r>
              <a:rPr lang="en-US" dirty="0" err="1"/>
              <a:t>LearningFuze</a:t>
            </a:r>
            <a:r>
              <a:rPr lang="en-US" dirty="0"/>
              <a:t> Site Photos</a:t>
            </a:r>
          </a:p>
        </p:txBody>
      </p:sp>
      <p:pic>
        <p:nvPicPr>
          <p:cNvPr id="4" name="Picture 3" descr="A group of people sitting in chairs in a room&#10;&#10;Description automatically generated">
            <a:extLst>
              <a:ext uri="{FF2B5EF4-FFF2-40B4-BE49-F238E27FC236}">
                <a16:creationId xmlns:a16="http://schemas.microsoft.com/office/drawing/2014/main" id="{4E803095-6E25-8DDD-B0DC-5BC3C65D2831}"/>
              </a:ext>
            </a:extLst>
          </p:cNvPr>
          <p:cNvPicPr>
            <a:picLocks noChangeAspect="1"/>
          </p:cNvPicPr>
          <p:nvPr/>
        </p:nvPicPr>
        <p:blipFill>
          <a:blip r:embed="rId2"/>
          <a:stretch>
            <a:fillRect/>
          </a:stretch>
        </p:blipFill>
        <p:spPr>
          <a:xfrm>
            <a:off x="1122867" y="1219199"/>
            <a:ext cx="3401217" cy="2553855"/>
          </a:xfrm>
          <a:prstGeom prst="rect">
            <a:avLst/>
          </a:prstGeom>
        </p:spPr>
      </p:pic>
      <p:pic>
        <p:nvPicPr>
          <p:cNvPr id="6" name="Picture 5" descr="A group of people sitting at computers in a room&#10;&#10;Description automatically generated">
            <a:extLst>
              <a:ext uri="{FF2B5EF4-FFF2-40B4-BE49-F238E27FC236}">
                <a16:creationId xmlns:a16="http://schemas.microsoft.com/office/drawing/2014/main" id="{0C0D2473-9BB1-CB56-F191-5E3A6E1BF0FE}"/>
              </a:ext>
            </a:extLst>
          </p:cNvPr>
          <p:cNvPicPr>
            <a:picLocks noChangeAspect="1"/>
          </p:cNvPicPr>
          <p:nvPr/>
        </p:nvPicPr>
        <p:blipFill>
          <a:blip r:embed="rId3"/>
          <a:stretch>
            <a:fillRect/>
          </a:stretch>
        </p:blipFill>
        <p:spPr>
          <a:xfrm>
            <a:off x="4808177" y="1219198"/>
            <a:ext cx="3401217" cy="2553855"/>
          </a:xfrm>
          <a:prstGeom prst="rect">
            <a:avLst/>
          </a:prstGeom>
        </p:spPr>
      </p:pic>
      <p:pic>
        <p:nvPicPr>
          <p:cNvPr id="8" name="Picture 7" descr="A building with glass windows&#10;&#10;Description automatically generated">
            <a:extLst>
              <a:ext uri="{FF2B5EF4-FFF2-40B4-BE49-F238E27FC236}">
                <a16:creationId xmlns:a16="http://schemas.microsoft.com/office/drawing/2014/main" id="{01EFD90E-8BA2-B039-12E2-7393820F842F}"/>
              </a:ext>
            </a:extLst>
          </p:cNvPr>
          <p:cNvPicPr>
            <a:picLocks noChangeAspect="1"/>
          </p:cNvPicPr>
          <p:nvPr/>
        </p:nvPicPr>
        <p:blipFill>
          <a:blip r:embed="rId4"/>
          <a:stretch>
            <a:fillRect/>
          </a:stretch>
        </p:blipFill>
        <p:spPr>
          <a:xfrm>
            <a:off x="1122866" y="3988845"/>
            <a:ext cx="3405139" cy="2553855"/>
          </a:xfrm>
          <a:prstGeom prst="rect">
            <a:avLst/>
          </a:prstGeom>
        </p:spPr>
      </p:pic>
      <p:pic>
        <p:nvPicPr>
          <p:cNvPr id="10" name="Picture 9">
            <a:extLst>
              <a:ext uri="{FF2B5EF4-FFF2-40B4-BE49-F238E27FC236}">
                <a16:creationId xmlns:a16="http://schemas.microsoft.com/office/drawing/2014/main" id="{50B49434-C803-4356-37CA-8271A481E4AB}"/>
              </a:ext>
            </a:extLst>
          </p:cNvPr>
          <p:cNvPicPr>
            <a:picLocks noChangeAspect="1"/>
          </p:cNvPicPr>
          <p:nvPr/>
        </p:nvPicPr>
        <p:blipFill>
          <a:blip r:embed="rId5"/>
          <a:stretch>
            <a:fillRect/>
          </a:stretch>
        </p:blipFill>
        <p:spPr>
          <a:xfrm>
            <a:off x="4808177" y="3988846"/>
            <a:ext cx="3401217" cy="2533560"/>
          </a:xfrm>
          <a:prstGeom prst="rect">
            <a:avLst/>
          </a:prstGeom>
        </p:spPr>
      </p:pic>
    </p:spTree>
    <p:extLst>
      <p:ext uri="{BB962C8B-B14F-4D97-AF65-F5344CB8AC3E}">
        <p14:creationId xmlns:p14="http://schemas.microsoft.com/office/powerpoint/2010/main" val="417055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25"/>
        <p:cNvGrpSpPr/>
        <p:nvPr/>
      </p:nvGrpSpPr>
      <p:grpSpPr>
        <a:xfrm>
          <a:off x="0" y="0"/>
          <a:ext cx="0" cy="0"/>
          <a:chOff x="0" y="0"/>
          <a:chExt cx="0" cy="0"/>
        </a:xfrm>
      </p:grpSpPr>
      <p:sp>
        <p:nvSpPr>
          <p:cNvPr id="126" name="Google Shape;126;g2486fad1d9b_0_417"/>
          <p:cNvSpPr txBox="1">
            <a:spLocks noGrp="1"/>
          </p:cNvSpPr>
          <p:nvPr>
            <p:ph type="title"/>
          </p:nvPr>
        </p:nvSpPr>
        <p:spPr>
          <a:xfrm>
            <a:off x="677334" y="609600"/>
            <a:ext cx="8596800" cy="94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Future Program Event Candidates</a:t>
            </a:r>
            <a:endParaRPr sz="2600"/>
          </a:p>
        </p:txBody>
      </p:sp>
      <p:sp>
        <p:nvSpPr>
          <p:cNvPr id="127" name="Google Shape;127;g2486fad1d9b_0_417"/>
          <p:cNvSpPr txBox="1">
            <a:spLocks noGrp="1"/>
          </p:cNvSpPr>
          <p:nvPr>
            <p:ph type="body" idx="1"/>
          </p:nvPr>
        </p:nvSpPr>
        <p:spPr>
          <a:xfrm>
            <a:off x="838196" y="1643339"/>
            <a:ext cx="10515600" cy="3935700"/>
          </a:xfrm>
          <a:prstGeom prst="rect">
            <a:avLst/>
          </a:prstGeom>
          <a:noFill/>
          <a:ln>
            <a:noFill/>
          </a:ln>
        </p:spPr>
        <p:txBody>
          <a:bodyPr spcFirstLastPara="1" wrap="square" lIns="91425" tIns="45700" rIns="91425" bIns="45700" anchor="t" anchorCtr="0">
            <a:noAutofit/>
          </a:bodyPr>
          <a:lstStyle/>
          <a:p>
            <a:pPr marL="0" lvl="0" indent="0" algn="l" rtl="0">
              <a:lnSpc>
                <a:spcPct val="60000"/>
              </a:lnSpc>
              <a:spcBef>
                <a:spcPts val="1000"/>
              </a:spcBef>
              <a:spcAft>
                <a:spcPts val="0"/>
              </a:spcAft>
              <a:buSzPts val="852"/>
              <a:buNone/>
            </a:pPr>
            <a:r>
              <a:rPr lang="en-US" sz="1200"/>
              <a:t>Potential Speakers - In no prioritized or feasibility order</a:t>
            </a:r>
            <a:endParaRPr sz="1200"/>
          </a:p>
          <a:p>
            <a:pPr marL="228600" lvl="0" indent="-223361" algn="l" rtl="0">
              <a:lnSpc>
                <a:spcPct val="60000"/>
              </a:lnSpc>
              <a:spcBef>
                <a:spcPts val="1000"/>
              </a:spcBef>
              <a:spcAft>
                <a:spcPts val="0"/>
              </a:spcAft>
              <a:buClr>
                <a:schemeClr val="dk1"/>
              </a:buClr>
              <a:buSzPts val="1617"/>
              <a:buChar char="•"/>
            </a:pPr>
            <a:r>
              <a:rPr lang="en-US" sz="1200"/>
              <a:t>Prof Ali Hessami (UK)</a:t>
            </a:r>
            <a:endParaRPr sz="1200"/>
          </a:p>
          <a:p>
            <a:pPr marL="228600" lvl="0" indent="-223361" algn="l" rtl="0">
              <a:lnSpc>
                <a:spcPct val="60000"/>
              </a:lnSpc>
              <a:spcBef>
                <a:spcPts val="1000"/>
              </a:spcBef>
              <a:spcAft>
                <a:spcPts val="0"/>
              </a:spcAft>
              <a:buClr>
                <a:schemeClr val="dk1"/>
              </a:buClr>
              <a:buSzPts val="1617"/>
              <a:buChar char="•"/>
            </a:pPr>
            <a:r>
              <a:rPr lang="en-US" sz="1200"/>
              <a:t>Caltech Professor Yisong Yue, ML [Dan]</a:t>
            </a:r>
            <a:endParaRPr sz="1200"/>
          </a:p>
          <a:p>
            <a:pPr marL="228600" lvl="0" indent="-223361" algn="l" rtl="0">
              <a:lnSpc>
                <a:spcPct val="60000"/>
              </a:lnSpc>
              <a:spcBef>
                <a:spcPts val="1000"/>
              </a:spcBef>
              <a:spcAft>
                <a:spcPts val="0"/>
              </a:spcAft>
              <a:buClr>
                <a:schemeClr val="dk1"/>
              </a:buClr>
              <a:buSzPts val="1617"/>
              <a:buChar char="•"/>
            </a:pPr>
            <a:r>
              <a:rPr lang="en-US" sz="1200"/>
              <a:t>Andrew Kirkland, CISO at Starbucks</a:t>
            </a:r>
            <a:endParaRPr sz="2000"/>
          </a:p>
          <a:p>
            <a:pPr marL="228600" lvl="0" indent="-223361" algn="l" rtl="0">
              <a:lnSpc>
                <a:spcPct val="60000"/>
              </a:lnSpc>
              <a:spcBef>
                <a:spcPts val="1000"/>
              </a:spcBef>
              <a:spcAft>
                <a:spcPts val="0"/>
              </a:spcAft>
              <a:buClr>
                <a:schemeClr val="dk1"/>
              </a:buClr>
              <a:buSzPts val="1617"/>
              <a:buChar char="•"/>
            </a:pPr>
            <a:r>
              <a:rPr lang="en-US" sz="1200"/>
              <a:t>Beth Harnick-Shapiro [Marc]</a:t>
            </a:r>
            <a:endParaRPr sz="2000"/>
          </a:p>
          <a:p>
            <a:pPr marL="228600" lvl="0" indent="-223361" algn="l" rtl="0">
              <a:lnSpc>
                <a:spcPct val="60000"/>
              </a:lnSpc>
              <a:spcBef>
                <a:spcPts val="1000"/>
              </a:spcBef>
              <a:spcAft>
                <a:spcPts val="0"/>
              </a:spcAft>
              <a:buClr>
                <a:schemeClr val="dk1"/>
              </a:buClr>
              <a:buSzPts val="1617"/>
              <a:buChar char="•"/>
            </a:pPr>
            <a:r>
              <a:rPr lang="en-US" sz="1200"/>
              <a:t>Bill Lobig VP IBM Software Development - Analytics  [Marc]</a:t>
            </a:r>
            <a:endParaRPr sz="2000"/>
          </a:p>
          <a:p>
            <a:pPr marL="228600" lvl="0" indent="-223361" algn="l" rtl="0">
              <a:lnSpc>
                <a:spcPct val="60000"/>
              </a:lnSpc>
              <a:spcBef>
                <a:spcPts val="1000"/>
              </a:spcBef>
              <a:spcAft>
                <a:spcPts val="0"/>
              </a:spcAft>
              <a:buClr>
                <a:schemeClr val="dk1"/>
              </a:buClr>
              <a:buSzPts val="1617"/>
              <a:buChar char="•"/>
            </a:pPr>
            <a:r>
              <a:rPr lang="en-US" sz="1200"/>
              <a:t>Christophe Begue, IBM - Blockchain (Mike Marin will research if he is indeed at IBM)</a:t>
            </a:r>
            <a:endParaRPr sz="2000"/>
          </a:p>
          <a:p>
            <a:pPr marL="228600" lvl="0" indent="-223361" algn="l" rtl="0">
              <a:lnSpc>
                <a:spcPct val="60000"/>
              </a:lnSpc>
              <a:spcBef>
                <a:spcPts val="1000"/>
              </a:spcBef>
              <a:spcAft>
                <a:spcPts val="0"/>
              </a:spcAft>
              <a:buClr>
                <a:schemeClr val="dk1"/>
              </a:buClr>
              <a:buSzPts val="1617"/>
              <a:buChar char="•"/>
            </a:pPr>
            <a:r>
              <a:rPr lang="en-US" sz="1200"/>
              <a:t>John Koon, Tech Idea Research - Autonomous Cars</a:t>
            </a:r>
            <a:endParaRPr sz="2000"/>
          </a:p>
          <a:p>
            <a:pPr marL="228600" lvl="0" indent="-223361" algn="l" rtl="0">
              <a:lnSpc>
                <a:spcPct val="60000"/>
              </a:lnSpc>
              <a:spcBef>
                <a:spcPts val="1000"/>
              </a:spcBef>
              <a:spcAft>
                <a:spcPts val="0"/>
              </a:spcAft>
              <a:buClr>
                <a:schemeClr val="dk1"/>
              </a:buClr>
              <a:buSzPts val="1617"/>
              <a:buChar char="•"/>
            </a:pPr>
            <a:r>
              <a:rPr lang="en-US" sz="1200"/>
              <a:t>Bill Cleveland – Data Visualization (M. Fahy has reached out to him)</a:t>
            </a:r>
            <a:endParaRPr sz="2000"/>
          </a:p>
          <a:p>
            <a:pPr marL="228600" lvl="0" indent="-223361" algn="l" rtl="0">
              <a:lnSpc>
                <a:spcPct val="60000"/>
              </a:lnSpc>
              <a:spcBef>
                <a:spcPts val="1000"/>
              </a:spcBef>
              <a:spcAft>
                <a:spcPts val="0"/>
              </a:spcAft>
              <a:buClr>
                <a:schemeClr val="dk1"/>
              </a:buClr>
              <a:buSzPts val="1617"/>
              <a:buChar char="•"/>
            </a:pPr>
            <a:r>
              <a:rPr lang="en-US" sz="1200"/>
              <a:t>Alanna Gombert, Global CRO at MetaX – Blockchain</a:t>
            </a:r>
            <a:endParaRPr sz="1200"/>
          </a:p>
          <a:p>
            <a:pPr marL="228600" lvl="0" indent="-223361" algn="l" rtl="0">
              <a:lnSpc>
                <a:spcPct val="60000"/>
              </a:lnSpc>
              <a:spcBef>
                <a:spcPts val="1000"/>
              </a:spcBef>
              <a:spcAft>
                <a:spcPts val="0"/>
              </a:spcAft>
              <a:buClr>
                <a:schemeClr val="dk1"/>
              </a:buClr>
              <a:buSzPts val="1617"/>
              <a:buChar char="•"/>
            </a:pPr>
            <a:r>
              <a:rPr lang="en-US" sz="1200"/>
              <a:t>Sushant Rao - Operational Analytic Data Stores (M. Fahy has reached out to him)</a:t>
            </a:r>
            <a:endParaRPr sz="2000"/>
          </a:p>
          <a:p>
            <a:pPr marL="228600" lvl="0" indent="-223361" algn="l" rtl="0">
              <a:lnSpc>
                <a:spcPct val="60000"/>
              </a:lnSpc>
              <a:spcBef>
                <a:spcPts val="1000"/>
              </a:spcBef>
              <a:spcAft>
                <a:spcPts val="0"/>
              </a:spcAft>
              <a:buClr>
                <a:schemeClr val="dk1"/>
              </a:buClr>
              <a:buSzPts val="1617"/>
              <a:buChar char="•"/>
            </a:pPr>
            <a:r>
              <a:rPr lang="en-US" sz="1200"/>
              <a:t>Paul Anderson, Anderson Software Group – Go language</a:t>
            </a:r>
            <a:endParaRPr sz="2000"/>
          </a:p>
          <a:p>
            <a:pPr marL="228600" lvl="0" indent="-223361" algn="l" rtl="0">
              <a:lnSpc>
                <a:spcPct val="60000"/>
              </a:lnSpc>
              <a:spcBef>
                <a:spcPts val="1000"/>
              </a:spcBef>
              <a:spcAft>
                <a:spcPts val="0"/>
              </a:spcAft>
              <a:buClr>
                <a:schemeClr val="dk1"/>
              </a:buClr>
              <a:buSzPts val="1617"/>
              <a:buChar char="•"/>
            </a:pPr>
            <a:r>
              <a:rPr lang="en-US" sz="1200"/>
              <a:t>Alyssa Columbus, Data Scientist at Pacific Life - Robust and Reproducible Predictive Modeling Workflows</a:t>
            </a:r>
            <a:endParaRPr sz="2000"/>
          </a:p>
          <a:p>
            <a:pPr marL="228600" lvl="0" indent="-223361" algn="l" rtl="0">
              <a:lnSpc>
                <a:spcPct val="60000"/>
              </a:lnSpc>
              <a:spcBef>
                <a:spcPts val="1000"/>
              </a:spcBef>
              <a:spcAft>
                <a:spcPts val="0"/>
              </a:spcAft>
              <a:buClr>
                <a:schemeClr val="dk1"/>
              </a:buClr>
              <a:buSzPts val="1617"/>
              <a:buChar char="•"/>
            </a:pPr>
            <a:r>
              <a:rPr lang="en-US" sz="1200"/>
              <a:t>Dianne Cook, Prof. of Business Analytics, Monash University – Data Visualization</a:t>
            </a:r>
            <a:endParaRPr sz="1200"/>
          </a:p>
          <a:p>
            <a:pPr marL="0" lvl="0" indent="0" algn="l" rtl="0">
              <a:lnSpc>
                <a:spcPct val="60000"/>
              </a:lnSpc>
              <a:spcBef>
                <a:spcPts val="1000"/>
              </a:spcBef>
              <a:spcAft>
                <a:spcPts val="0"/>
              </a:spcAft>
              <a:buSzPts val="852"/>
              <a:buNone/>
            </a:pPr>
            <a:endParaRPr sz="1200"/>
          </a:p>
          <a:p>
            <a:pPr marL="0" lvl="0" indent="0" algn="l" rtl="0">
              <a:lnSpc>
                <a:spcPct val="60000"/>
              </a:lnSpc>
              <a:spcBef>
                <a:spcPts val="1000"/>
              </a:spcBef>
              <a:spcAft>
                <a:spcPts val="0"/>
              </a:spcAft>
              <a:buSzPts val="852"/>
              <a:buNone/>
            </a:pPr>
            <a:r>
              <a:rPr lang="en-US" sz="1200"/>
              <a:t>Topics</a:t>
            </a:r>
            <a:endParaRPr sz="1200"/>
          </a:p>
          <a:p>
            <a:pPr marL="228600" lvl="0" indent="-218440" algn="l" rtl="0">
              <a:lnSpc>
                <a:spcPct val="60000"/>
              </a:lnSpc>
              <a:spcBef>
                <a:spcPts val="1000"/>
              </a:spcBef>
              <a:spcAft>
                <a:spcPts val="0"/>
              </a:spcAft>
              <a:buSzPts val="1540"/>
              <a:buChar char="•"/>
            </a:pPr>
            <a:r>
              <a:rPr lang="en-US" sz="1200"/>
              <a:t>Interest in potentially having a future talk focused on Privacy By Design and related best practices identified in March meeting</a:t>
            </a:r>
            <a:endParaRPr sz="1400"/>
          </a:p>
        </p:txBody>
      </p:sp>
      <p:sp>
        <p:nvSpPr>
          <p:cNvPr id="128" name="Google Shape;128;g2486fad1d9b_0_41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a4c3b9ec7_0_0"/>
          <p:cNvSpPr txBox="1">
            <a:spLocks noGrp="1"/>
          </p:cNvSpPr>
          <p:nvPr>
            <p:ph type="title"/>
          </p:nvPr>
        </p:nvSpPr>
        <p:spPr>
          <a:xfrm>
            <a:off x="711200" y="274637"/>
            <a:ext cx="108711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a:t>Committee Business</a:t>
            </a:r>
            <a:endParaRPr/>
          </a:p>
        </p:txBody>
      </p:sp>
      <p:sp>
        <p:nvSpPr>
          <p:cNvPr id="134" name="Google Shape;134;g26a4c3b9ec7_0_0"/>
          <p:cNvSpPr txBox="1">
            <a:spLocks noGrp="1"/>
          </p:cNvSpPr>
          <p:nvPr>
            <p:ph type="body" idx="3"/>
          </p:nvPr>
        </p:nvSpPr>
        <p:spPr>
          <a:xfrm>
            <a:off x="711200" y="1885350"/>
            <a:ext cx="4854900" cy="41637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400"/>
              </a:spcBef>
              <a:spcAft>
                <a:spcPts val="0"/>
              </a:spcAft>
              <a:buSzPts val="1600"/>
              <a:buChar char="•"/>
            </a:pPr>
            <a:endParaRPr sz="1600"/>
          </a:p>
        </p:txBody>
      </p:sp>
      <p:sp>
        <p:nvSpPr>
          <p:cNvPr id="135" name="Google Shape;135;g26a4c3b9ec7_0_0"/>
          <p:cNvSpPr txBox="1">
            <a:spLocks noGrp="1"/>
          </p:cNvSpPr>
          <p:nvPr>
            <p:ph type="body" idx="4"/>
          </p:nvPr>
        </p:nvSpPr>
        <p:spPr>
          <a:xfrm>
            <a:off x="6295525" y="1885350"/>
            <a:ext cx="4854900" cy="416370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0"/>
              </a:spcBef>
              <a:spcAft>
                <a:spcPts val="0"/>
              </a:spcAft>
              <a:buSzPts val="1600"/>
              <a:buNone/>
            </a:pPr>
            <a:endParaRPr sz="1600" dirty="0"/>
          </a:p>
        </p:txBody>
      </p:sp>
      <p:sp>
        <p:nvSpPr>
          <p:cNvPr id="136" name="Google Shape;136;g26a4c3b9ec7_0_0"/>
          <p:cNvSpPr txBox="1">
            <a:spLocks noGrp="1"/>
          </p:cNvSpPr>
          <p:nvPr>
            <p:ph type="subTitle" idx="1"/>
          </p:nvPr>
        </p:nvSpPr>
        <p:spPr>
          <a:xfrm>
            <a:off x="707000" y="1279700"/>
            <a:ext cx="4854900" cy="75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a:t>Volunteer Updates</a:t>
            </a:r>
            <a:endParaRPr/>
          </a:p>
        </p:txBody>
      </p:sp>
      <p:sp>
        <p:nvSpPr>
          <p:cNvPr id="137" name="Google Shape;137;g26a4c3b9ec7_0_0"/>
          <p:cNvSpPr txBox="1">
            <a:spLocks noGrp="1"/>
          </p:cNvSpPr>
          <p:nvPr>
            <p:ph type="subTitle" idx="2"/>
          </p:nvPr>
        </p:nvSpPr>
        <p:spPr>
          <a:xfrm>
            <a:off x="6216975" y="1279700"/>
            <a:ext cx="4854900" cy="75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a:t>New/Other Business</a:t>
            </a:r>
            <a:endParaRPr/>
          </a:p>
        </p:txBody>
      </p:sp>
      <p:sp>
        <p:nvSpPr>
          <p:cNvPr id="2" name="Rounded Rectangle 1">
            <a:extLst>
              <a:ext uri="{FF2B5EF4-FFF2-40B4-BE49-F238E27FC236}">
                <a16:creationId xmlns:a16="http://schemas.microsoft.com/office/drawing/2014/main" id="{AA68BDC8-A51C-1C9F-2ABC-5229C261B075}"/>
              </a:ext>
            </a:extLst>
          </p:cNvPr>
          <p:cNvSpPr/>
          <p:nvPr/>
        </p:nvSpPr>
        <p:spPr>
          <a:xfrm>
            <a:off x="3394841" y="2606566"/>
            <a:ext cx="5286704" cy="2154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Michael – student awards, should we just give </a:t>
            </a:r>
            <a:r>
              <a:rPr lang="en-US" dirty="0" err="1">
                <a:solidFill>
                  <a:schemeClr val="tx1"/>
                </a:solidFill>
              </a:rPr>
              <a:t>sw</a:t>
            </a:r>
            <a:r>
              <a:rPr lang="en-US" dirty="0">
                <a:solidFill>
                  <a:schemeClr val="tx1"/>
                </a:solidFill>
              </a:rPr>
              <a:t> engineering and computer science awards from ACM only? Yes no objection from IEEE (Winsor)</a:t>
            </a:r>
          </a:p>
          <a:p>
            <a:pPr marL="285750" indent="-285750">
              <a:buFont typeface="Arial" panose="020B0604020202020204" pitchFamily="34" charset="0"/>
              <a:buChar char="•"/>
            </a:pPr>
            <a:r>
              <a:rPr lang="en-US" dirty="0">
                <a:solidFill>
                  <a:schemeClr val="tx1"/>
                </a:solidFill>
              </a:rPr>
              <a:t>Trae – will remove link for last program video from YouTube main page, leave uploaded</a:t>
            </a:r>
          </a:p>
          <a:p>
            <a:pPr marL="285750" indent="-285750">
              <a:buFont typeface="Arial" panose="020B0604020202020204" pitchFamily="34" charset="0"/>
              <a:buChar char="•"/>
            </a:pPr>
            <a:r>
              <a:rPr lang="en-US" dirty="0">
                <a:solidFill>
                  <a:schemeClr val="tx1"/>
                </a:solidFill>
              </a:rPr>
              <a:t>Trae – do we want a presence on </a:t>
            </a:r>
            <a:r>
              <a:rPr lang="en-US" dirty="0" err="1">
                <a:solidFill>
                  <a:schemeClr val="tx1"/>
                </a:solidFill>
              </a:rPr>
              <a:t>bluesky</a:t>
            </a:r>
            <a:r>
              <a:rPr lang="en-US" dirty="0">
                <a:solidFill>
                  <a:schemeClr val="tx1"/>
                </a:solidFill>
              </a:rPr>
              <a:t>? Will look into it more, </a:t>
            </a:r>
            <a:r>
              <a:rPr lang="en-US" dirty="0" err="1">
                <a:solidFill>
                  <a:schemeClr val="tx1"/>
                </a:solidFill>
              </a:rPr>
              <a:t>linkedin</a:t>
            </a:r>
            <a:r>
              <a:rPr lang="en-US" dirty="0">
                <a:solidFill>
                  <a:schemeClr val="tx1"/>
                </a:solidFill>
              </a:rPr>
              <a:t> is the most popular, probably not spend effort here just yet</a:t>
            </a:r>
          </a:p>
        </p:txBody>
      </p:sp>
      <p:sp>
        <p:nvSpPr>
          <p:cNvPr id="3" name="Rounded Rectangle 2">
            <a:extLst>
              <a:ext uri="{FF2B5EF4-FFF2-40B4-BE49-F238E27FC236}">
                <a16:creationId xmlns:a16="http://schemas.microsoft.com/office/drawing/2014/main" id="{D4B3DF72-2DE0-DACA-6F13-F40887A5BD0E}"/>
              </a:ext>
            </a:extLst>
          </p:cNvPr>
          <p:cNvSpPr/>
          <p:nvPr/>
        </p:nvSpPr>
        <p:spPr>
          <a:xfrm>
            <a:off x="4174534" y="5578300"/>
            <a:ext cx="2774731" cy="10050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Adjourn 12:43pm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2486fad1d9b_0_91"/>
          <p:cNvSpPr txBox="1">
            <a:spLocks noGrp="1"/>
          </p:cNvSpPr>
          <p:nvPr>
            <p:ph type="title"/>
          </p:nvPr>
        </p:nvSpPr>
        <p:spPr>
          <a:xfrm>
            <a:off x="677334" y="609600"/>
            <a:ext cx="8596800" cy="94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Meeting Attendees</a:t>
            </a:r>
            <a:endParaRPr/>
          </a:p>
        </p:txBody>
      </p:sp>
      <p:sp>
        <p:nvSpPr>
          <p:cNvPr id="54" name="Google Shape;54;g2486fad1d9b_0_91"/>
          <p:cNvSpPr txBox="1">
            <a:spLocks noGrp="1"/>
          </p:cNvSpPr>
          <p:nvPr>
            <p:ph type="body" idx="1"/>
          </p:nvPr>
        </p:nvSpPr>
        <p:spPr>
          <a:xfrm>
            <a:off x="762000" y="1589700"/>
            <a:ext cx="10707300" cy="4138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55" name="Google Shape;55;g2486fad1d9b_0_9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3</a:t>
            </a:fld>
            <a:endParaRPr/>
          </a:p>
        </p:txBody>
      </p:sp>
      <p:sp>
        <p:nvSpPr>
          <p:cNvPr id="56" name="Google Shape;56;g2486fad1d9b_0_91"/>
          <p:cNvSpPr txBox="1"/>
          <p:nvPr/>
        </p:nvSpPr>
        <p:spPr>
          <a:xfrm>
            <a:off x="974150" y="1825625"/>
            <a:ext cx="3406200" cy="341627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Michael Fahy</a:t>
            </a:r>
            <a:endParaRPr sz="2400" b="0" i="1" u="none" strike="noStrike" cap="none" dirty="0">
              <a:solidFill>
                <a:srgbClr val="0070C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Allen </a:t>
            </a:r>
            <a:r>
              <a:rPr lang="en-US" sz="2400" b="0" i="1" u="none" strike="noStrike" cap="none" dirty="0" err="1">
                <a:solidFill>
                  <a:srgbClr val="0070C0"/>
                </a:solidFill>
                <a:highlight>
                  <a:srgbClr val="FFFF00"/>
                </a:highlight>
                <a:latin typeface="Arial"/>
                <a:ea typeface="Arial"/>
                <a:cs typeface="Arial"/>
                <a:sym typeface="Arial"/>
              </a:rPr>
              <a:t>Takatsuka</a:t>
            </a:r>
            <a:endParaRPr sz="1400" b="0" i="0" u="none" strike="noStrike" cap="none" dirty="0">
              <a:solidFill>
                <a:srgbClr val="00000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Dan Whelan</a:t>
            </a:r>
            <a:endParaRPr sz="1400" b="0" i="0" u="none" strike="noStrike" cap="none" dirty="0">
              <a:solidFill>
                <a:srgbClr val="00000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Marc Velasco</a:t>
            </a:r>
            <a:endParaRPr sz="1400" b="0" i="0" u="none" strike="noStrike" cap="none" dirty="0">
              <a:solidFill>
                <a:srgbClr val="00000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err="1">
                <a:solidFill>
                  <a:srgbClr val="0070C0"/>
                </a:solidFill>
                <a:latin typeface="Arial"/>
                <a:ea typeface="Arial"/>
                <a:cs typeface="Arial"/>
                <a:sym typeface="Arial"/>
              </a:rPr>
              <a:t>Nilo</a:t>
            </a:r>
            <a:r>
              <a:rPr lang="en-US" sz="2400" b="0" i="1" u="none" strike="sngStrike" cap="none" dirty="0">
                <a:solidFill>
                  <a:srgbClr val="0070C0"/>
                </a:solidFill>
                <a:latin typeface="Arial"/>
                <a:ea typeface="Arial"/>
                <a:cs typeface="Arial"/>
                <a:sym typeface="Arial"/>
              </a:rPr>
              <a:t> </a:t>
            </a:r>
            <a:r>
              <a:rPr lang="en-US" sz="2400" b="0" i="1" u="none" strike="sngStrike" cap="none" dirty="0" err="1">
                <a:solidFill>
                  <a:srgbClr val="0070C0"/>
                </a:solidFill>
                <a:latin typeface="Arial"/>
                <a:ea typeface="Arial"/>
                <a:cs typeface="Arial"/>
                <a:sym typeface="Arial"/>
              </a:rPr>
              <a:t>Niccolai</a:t>
            </a:r>
            <a:endParaRPr sz="2400" b="0" i="1" u="none" strike="sngStrike" cap="none" dirty="0">
              <a:solidFill>
                <a:srgbClr val="0070C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Winsor Brown</a:t>
            </a:r>
            <a:endParaRPr sz="1400" b="0" i="0" u="none" strike="noStrike" cap="none" dirty="0">
              <a:solidFill>
                <a:srgbClr val="00000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Ansel Teng</a:t>
            </a:r>
            <a:endParaRPr sz="2400" b="0" i="1" u="none" strike="noStrike" cap="none" dirty="0">
              <a:solidFill>
                <a:srgbClr val="0070C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a:solidFill>
                  <a:srgbClr val="0070C0"/>
                </a:solidFill>
                <a:latin typeface="Arial"/>
                <a:ea typeface="Arial"/>
                <a:cs typeface="Arial"/>
                <a:sym typeface="Arial"/>
              </a:rPr>
              <a:t>Don Choi</a:t>
            </a:r>
            <a:endParaRPr sz="1400" b="0" i="0" u="none" strike="sngStrike" cap="none" dirty="0">
              <a:solidFill>
                <a:srgbClr val="0070C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Trae Palmer</a:t>
            </a:r>
            <a:endParaRPr sz="2400" b="0" i="1" u="none" strike="noStrike" cap="none" dirty="0">
              <a:solidFill>
                <a:srgbClr val="0070C0"/>
              </a:solidFill>
              <a:highlight>
                <a:srgbClr val="FFFF00"/>
              </a:highlight>
              <a:latin typeface="Arial"/>
              <a:ea typeface="Arial"/>
              <a:cs typeface="Arial"/>
              <a:sym typeface="Arial"/>
            </a:endParaRPr>
          </a:p>
        </p:txBody>
      </p:sp>
      <p:sp>
        <p:nvSpPr>
          <p:cNvPr id="57" name="Google Shape;57;g2486fad1d9b_0_91"/>
          <p:cNvSpPr txBox="1"/>
          <p:nvPr/>
        </p:nvSpPr>
        <p:spPr>
          <a:xfrm>
            <a:off x="5729375" y="1825625"/>
            <a:ext cx="3406200" cy="3417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a:solidFill>
                  <a:srgbClr val="0070C0"/>
                </a:solidFill>
                <a:latin typeface="Arial"/>
                <a:ea typeface="Arial"/>
                <a:cs typeface="Arial"/>
                <a:sym typeface="Arial"/>
              </a:rPr>
              <a:t>Raman Rajan</a:t>
            </a:r>
            <a:endParaRPr sz="1400" b="0" i="0" u="none" strike="sng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a:solidFill>
                  <a:srgbClr val="0070C0"/>
                </a:solidFill>
                <a:latin typeface="Arial"/>
                <a:ea typeface="Arial"/>
                <a:cs typeface="Arial"/>
                <a:sym typeface="Arial"/>
              </a:rPr>
              <a:t>Shirley Tseng</a:t>
            </a:r>
            <a:endParaRPr sz="1400" b="0" i="0" u="none" strike="sng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a:solidFill>
                  <a:srgbClr val="0070C0"/>
                </a:solidFill>
                <a:latin typeface="Arial"/>
                <a:ea typeface="Arial"/>
                <a:cs typeface="Arial"/>
                <a:sym typeface="Arial"/>
              </a:rPr>
              <a:t>Cynthia </a:t>
            </a:r>
            <a:r>
              <a:rPr lang="en-US" sz="2400" b="0" i="1" u="none" strike="sngStrike" cap="none" dirty="0" err="1">
                <a:solidFill>
                  <a:srgbClr val="0070C0"/>
                </a:solidFill>
                <a:latin typeface="Arial"/>
                <a:ea typeface="Arial"/>
                <a:cs typeface="Arial"/>
                <a:sym typeface="Arial"/>
              </a:rPr>
              <a:t>Kirkeby</a:t>
            </a:r>
            <a:endParaRPr sz="1400" b="0" i="0" u="none" strike="sng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Farhad </a:t>
            </a:r>
            <a:r>
              <a:rPr lang="en-US" sz="2400" b="0" i="1" u="none" strike="noStrike" cap="none" dirty="0" err="1">
                <a:solidFill>
                  <a:srgbClr val="0070C0"/>
                </a:solidFill>
                <a:highlight>
                  <a:srgbClr val="FFFF00"/>
                </a:highlight>
                <a:latin typeface="Arial"/>
                <a:ea typeface="Arial"/>
                <a:cs typeface="Arial"/>
                <a:sym typeface="Arial"/>
              </a:rPr>
              <a:t>Mafie</a:t>
            </a:r>
            <a:endParaRPr sz="1400" b="0" i="0" u="none" strike="noStrike" cap="none" dirty="0">
              <a:solidFill>
                <a:srgbClr val="00000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a:solidFill>
                  <a:srgbClr val="0070C0"/>
                </a:solidFill>
                <a:latin typeface="Arial"/>
                <a:ea typeface="Arial"/>
                <a:cs typeface="Arial"/>
                <a:sym typeface="Arial"/>
              </a:rPr>
              <a:t>Jared Miller</a:t>
            </a:r>
            <a:endParaRPr sz="1400" b="0" i="1" u="none" strike="sng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sngStrike" cap="none" dirty="0">
                <a:solidFill>
                  <a:srgbClr val="0070C0"/>
                </a:solidFill>
                <a:latin typeface="Arial"/>
                <a:ea typeface="Arial"/>
                <a:cs typeface="Arial"/>
                <a:sym typeface="Arial"/>
              </a:rPr>
              <a:t>Kenneth Aguilar</a:t>
            </a:r>
            <a:endParaRPr sz="1400" b="0" i="1" u="none" strike="sng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Dawn Childs</a:t>
            </a:r>
            <a:endParaRPr sz="1400" b="0" i="0" u="none" strike="noStrike" cap="none" dirty="0">
              <a:solidFill>
                <a:srgbClr val="00000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Font typeface="Arial"/>
              <a:buChar char="•"/>
            </a:pPr>
            <a:r>
              <a:rPr lang="en-US" sz="2400" b="0" i="1" u="none" strike="noStrike" cap="none" dirty="0">
                <a:solidFill>
                  <a:srgbClr val="0070C0"/>
                </a:solidFill>
                <a:highlight>
                  <a:srgbClr val="FFFF00"/>
                </a:highlight>
                <a:latin typeface="Arial"/>
                <a:ea typeface="Arial"/>
                <a:cs typeface="Arial"/>
                <a:sym typeface="Arial"/>
              </a:rPr>
              <a:t>Taylor Noh</a:t>
            </a:r>
            <a:endParaRPr sz="2400" b="0" i="1" u="none" strike="noStrike" cap="none" dirty="0">
              <a:solidFill>
                <a:srgbClr val="0070C0"/>
              </a:solidFill>
              <a:highlight>
                <a:srgbClr val="FFFF00"/>
              </a:highlight>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400"/>
              <a:buChar char="•"/>
            </a:pPr>
            <a:r>
              <a:rPr lang="en-US" sz="2400" i="1" dirty="0">
                <a:solidFill>
                  <a:srgbClr val="0070C0"/>
                </a:solidFill>
                <a:highlight>
                  <a:srgbClr val="FFFF00"/>
                </a:highlight>
              </a:rPr>
              <a:t>Stephen </a:t>
            </a:r>
            <a:r>
              <a:rPr lang="en-US" sz="2400" i="1" dirty="0" err="1">
                <a:solidFill>
                  <a:srgbClr val="0070C0"/>
                </a:solidFill>
                <a:highlight>
                  <a:srgbClr val="FFFF00"/>
                </a:highlight>
              </a:rPr>
              <a:t>Landaas</a:t>
            </a:r>
            <a:endParaRPr sz="2400" i="1" dirty="0">
              <a:solidFill>
                <a:srgbClr val="0070C0"/>
              </a:solidFill>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486fad1d9b_0_346"/>
          <p:cNvSpPr txBox="1">
            <a:spLocks noGrp="1"/>
          </p:cNvSpPr>
          <p:nvPr>
            <p:ph type="title"/>
          </p:nvPr>
        </p:nvSpPr>
        <p:spPr>
          <a:xfrm>
            <a:off x="677334" y="609600"/>
            <a:ext cx="8596800" cy="94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Motions</a:t>
            </a:r>
            <a:endParaRPr/>
          </a:p>
        </p:txBody>
      </p:sp>
      <p:sp>
        <p:nvSpPr>
          <p:cNvPr id="63" name="Google Shape;63;g2486fad1d9b_0_34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4</a:t>
            </a:fld>
            <a:endParaRPr/>
          </a:p>
        </p:txBody>
      </p:sp>
      <p:graphicFrame>
        <p:nvGraphicFramePr>
          <p:cNvPr id="64" name="Google Shape;64;g2486fad1d9b_0_346"/>
          <p:cNvGraphicFramePr/>
          <p:nvPr>
            <p:extLst>
              <p:ext uri="{D42A27DB-BD31-4B8C-83A1-F6EECF244321}">
                <p14:modId xmlns:p14="http://schemas.microsoft.com/office/powerpoint/2010/main" val="4221386240"/>
              </p:ext>
            </p:extLst>
          </p:nvPr>
        </p:nvGraphicFramePr>
        <p:xfrm>
          <a:off x="971742" y="1702640"/>
          <a:ext cx="9263500" cy="2311125"/>
        </p:xfrm>
        <a:graphic>
          <a:graphicData uri="http://schemas.openxmlformats.org/drawingml/2006/table">
            <a:tbl>
              <a:tblPr firstRow="1" bandRow="1">
                <a:noFill/>
                <a:tableStyleId>{59CE60BE-D8DE-4FC9-A5B5-9F9D0E411981}</a:tableStyleId>
              </a:tblPr>
              <a:tblGrid>
                <a:gridCol w="5378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128800">
                  <a:extLst>
                    <a:ext uri="{9D8B030D-6E8A-4147-A177-3AD203B41FA5}">
                      <a16:colId xmlns:a16="http://schemas.microsoft.com/office/drawing/2014/main" val="20003"/>
                    </a:ext>
                  </a:extLst>
                </a:gridCol>
              </a:tblGrid>
              <a:tr h="4622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Motion</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B1BB1D"/>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Moved By</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B1BB1D"/>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Seconded By</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B1BB1D"/>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Status</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B1BB1D"/>
                    </a:solidFill>
                  </a:tcPr>
                </a:tc>
                <a:extLst>
                  <a:ext uri="{0D108BD9-81ED-4DB2-BD59-A6C34878D82A}">
                    <a16:rowId xmlns:a16="http://schemas.microsoft.com/office/drawing/2014/main" val="10000"/>
                  </a:ext>
                </a:extLst>
              </a:tr>
              <a:tr h="462225">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dirty="0">
                          <a:solidFill>
                            <a:schemeClr val="dk1"/>
                          </a:solidFill>
                        </a:rPr>
                        <a:t>Approve </a:t>
                      </a:r>
                      <a:r>
                        <a:rPr lang="en-US" sz="1800" dirty="0"/>
                        <a:t>May 2024</a:t>
                      </a:r>
                      <a:r>
                        <a:rPr lang="en-US" sz="1800" u="none" strike="noStrike" cap="none" dirty="0">
                          <a:solidFill>
                            <a:schemeClr val="dk1"/>
                          </a:solidFill>
                        </a:rPr>
                        <a:t> Executive Committee minutes</a:t>
                      </a:r>
                      <a:endParaRPr sz="1800" u="none" strike="noStrike" cap="none" dirty="0">
                        <a:solidFill>
                          <a:schemeClr val="dk1"/>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Michael</a:t>
                      </a:r>
                      <a:endParaRPr sz="1400" u="none" strike="noStrike" cap="none" dirty="0"/>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Farhad</a:t>
                      </a:r>
                      <a:endParaRPr sz="1400" u="none" strike="noStrike" cap="none" dirty="0"/>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Approved</a:t>
                      </a:r>
                      <a:endParaRPr sz="1400" u="none" strike="noStrike" cap="none" dirty="0"/>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462225">
                <a:tc>
                  <a:txBody>
                    <a:bodyPr/>
                    <a:lstStyle/>
                    <a:p>
                      <a:pPr marL="0" marR="0" lvl="0" indent="0" algn="l" rtl="0">
                        <a:lnSpc>
                          <a:spcPct val="100000"/>
                        </a:lnSpc>
                        <a:spcBef>
                          <a:spcPts val="0"/>
                        </a:spcBef>
                        <a:spcAft>
                          <a:spcPts val="0"/>
                        </a:spcAft>
                        <a:buClr>
                          <a:schemeClr val="dk1"/>
                        </a:buClr>
                        <a:buSzPts val="1800"/>
                        <a:buFont typeface="Arial"/>
                        <a:buNone/>
                      </a:pPr>
                      <a:endParaRPr sz="1800" u="none" strike="noStrike" cap="none">
                        <a:solidFill>
                          <a:schemeClr val="dk1"/>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462225">
                <a:tc>
                  <a:txBody>
                    <a:bodyPr/>
                    <a:lstStyle/>
                    <a:p>
                      <a:pPr marL="0" marR="0" lvl="0" indent="0" algn="l" rtl="0">
                        <a:lnSpc>
                          <a:spcPct val="100000"/>
                        </a:lnSpc>
                        <a:spcBef>
                          <a:spcPts val="0"/>
                        </a:spcBef>
                        <a:spcAft>
                          <a:spcPts val="0"/>
                        </a:spcAft>
                        <a:buClr>
                          <a:schemeClr val="dk1"/>
                        </a:buClr>
                        <a:buSzPts val="1800"/>
                        <a:buFont typeface="Arial"/>
                        <a:buNone/>
                      </a:pPr>
                      <a:endParaRPr sz="1800" u="none" strike="noStrike" cap="none">
                        <a:solidFill>
                          <a:schemeClr val="dk1"/>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70C0"/>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70C0"/>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70C0"/>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462225">
                <a:tc>
                  <a:txBody>
                    <a:bodyPr/>
                    <a:lstStyle/>
                    <a:p>
                      <a:pPr marL="0" marR="0" lvl="0" indent="0" algn="l" rtl="0">
                        <a:lnSpc>
                          <a:spcPct val="100000"/>
                        </a:lnSpc>
                        <a:spcBef>
                          <a:spcPts val="0"/>
                        </a:spcBef>
                        <a:spcAft>
                          <a:spcPts val="0"/>
                        </a:spcAft>
                        <a:buClr>
                          <a:schemeClr val="dk1"/>
                        </a:buClr>
                        <a:buSzPts val="1800"/>
                        <a:buFont typeface="Arial"/>
                        <a:buNone/>
                      </a:pPr>
                      <a:endParaRPr sz="1800" u="none" strike="noStrike" cap="none">
                        <a:solidFill>
                          <a:schemeClr val="dk1"/>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70C0"/>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70C0"/>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0070C0"/>
                        </a:solidFill>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486fad1d9b_0_352"/>
          <p:cNvSpPr txBox="1">
            <a:spLocks noGrp="1"/>
          </p:cNvSpPr>
          <p:nvPr>
            <p:ph type="title"/>
          </p:nvPr>
        </p:nvSpPr>
        <p:spPr>
          <a:xfrm>
            <a:off x="838200" y="365125"/>
            <a:ext cx="10515600" cy="9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Officers</a:t>
            </a:r>
            <a:endParaRPr/>
          </a:p>
        </p:txBody>
      </p:sp>
      <p:graphicFrame>
        <p:nvGraphicFramePr>
          <p:cNvPr id="70" name="Google Shape;70;g2486fad1d9b_0_352"/>
          <p:cNvGraphicFramePr/>
          <p:nvPr>
            <p:extLst>
              <p:ext uri="{D42A27DB-BD31-4B8C-83A1-F6EECF244321}">
                <p14:modId xmlns:p14="http://schemas.microsoft.com/office/powerpoint/2010/main" val="3059953881"/>
              </p:ext>
            </p:extLst>
          </p:nvPr>
        </p:nvGraphicFramePr>
        <p:xfrm>
          <a:off x="838209" y="1456533"/>
          <a:ext cx="8280100" cy="3447095"/>
        </p:xfrm>
        <a:graphic>
          <a:graphicData uri="http://schemas.openxmlformats.org/drawingml/2006/table">
            <a:tbl>
              <a:tblPr firstRow="1" bandRow="1">
                <a:noFill/>
                <a:tableStyleId>{59CE60BE-D8DE-4FC9-A5B5-9F9D0E411981}</a:tableStyleId>
              </a:tblPr>
              <a:tblGrid>
                <a:gridCol w="3339550">
                  <a:extLst>
                    <a:ext uri="{9D8B030D-6E8A-4147-A177-3AD203B41FA5}">
                      <a16:colId xmlns:a16="http://schemas.microsoft.com/office/drawing/2014/main" val="20000"/>
                    </a:ext>
                  </a:extLst>
                </a:gridCol>
                <a:gridCol w="4940550">
                  <a:extLst>
                    <a:ext uri="{9D8B030D-6E8A-4147-A177-3AD203B41FA5}">
                      <a16:colId xmlns:a16="http://schemas.microsoft.com/office/drawing/2014/main" val="20001"/>
                    </a:ext>
                  </a:extLst>
                </a:gridCol>
              </a:tblGrid>
              <a:tr h="325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Position</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781C7D"/>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Volunteer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781C7D"/>
                    </a:solidFill>
                  </a:tcPr>
                </a:tc>
                <a:extLst>
                  <a:ext uri="{0D108BD9-81ED-4DB2-BD59-A6C34878D82A}">
                    <a16:rowId xmlns:a16="http://schemas.microsoft.com/office/drawing/2014/main" val="10000"/>
                  </a:ext>
                </a:extLst>
              </a:tr>
              <a:tr h="4114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Chair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800" u="none" strike="noStrike" cap="none" dirty="0"/>
                        <a:t>Daniel Whelan Ph.D.</a:t>
                      </a:r>
                      <a:endParaRPr lang="en-US" sz="1400" u="none" strike="noStrike" cap="none" dirty="0"/>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4114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Vice-Chair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dirty="0"/>
                        <a:t>Allen </a:t>
                      </a:r>
                      <a:r>
                        <a:rPr lang="en-US" sz="1800" u="none" strike="noStrike" cap="none" dirty="0" err="1"/>
                        <a:t>Takatsuka</a:t>
                      </a:r>
                      <a:endParaRPr lang="en-US" sz="1400" u="none" strike="noStrike" cap="none" dirty="0"/>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Treasurer</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Michael Fahy Ph.D.</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Secretary</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Marc Velasco</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404125">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Communications</a:t>
                      </a:r>
                      <a:endParaRPr sz="1800" b="0" i="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Dawn Childs</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Webmaster</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a:t>Stephen Landaas</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SIGAI-OC Liaison</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Ansel Teng Ph.D.</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Membership Chair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dirty="0"/>
                        <a:t>Farhad </a:t>
                      </a:r>
                      <a:r>
                        <a:rPr lang="en-US" sz="1800" u="none" strike="noStrike" cap="none" dirty="0" err="1"/>
                        <a:t>Mafie</a:t>
                      </a:r>
                      <a:endParaRPr sz="1800" u="none" strike="noStrike" cap="none" dirty="0"/>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486fad1d9b_0_357"/>
          <p:cNvSpPr txBox="1">
            <a:spLocks noGrp="1"/>
          </p:cNvSpPr>
          <p:nvPr>
            <p:ph type="title"/>
          </p:nvPr>
        </p:nvSpPr>
        <p:spPr>
          <a:xfrm>
            <a:off x="838200" y="365125"/>
            <a:ext cx="10515600" cy="9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Officers (cont’d)</a:t>
            </a:r>
            <a:endParaRPr/>
          </a:p>
        </p:txBody>
      </p:sp>
      <p:graphicFrame>
        <p:nvGraphicFramePr>
          <p:cNvPr id="76" name="Google Shape;76;g2486fad1d9b_0_357"/>
          <p:cNvGraphicFramePr/>
          <p:nvPr/>
        </p:nvGraphicFramePr>
        <p:xfrm>
          <a:off x="838209" y="1456533"/>
          <a:ext cx="8280100" cy="3413820"/>
        </p:xfrm>
        <a:graphic>
          <a:graphicData uri="http://schemas.openxmlformats.org/drawingml/2006/table">
            <a:tbl>
              <a:tblPr firstRow="1" bandRow="1">
                <a:noFill/>
                <a:tableStyleId>{59CE60BE-D8DE-4FC9-A5B5-9F9D0E411981}</a:tableStyleId>
              </a:tblPr>
              <a:tblGrid>
                <a:gridCol w="3339550">
                  <a:extLst>
                    <a:ext uri="{9D8B030D-6E8A-4147-A177-3AD203B41FA5}">
                      <a16:colId xmlns:a16="http://schemas.microsoft.com/office/drawing/2014/main" val="20000"/>
                    </a:ext>
                  </a:extLst>
                </a:gridCol>
                <a:gridCol w="4940550">
                  <a:extLst>
                    <a:ext uri="{9D8B030D-6E8A-4147-A177-3AD203B41FA5}">
                      <a16:colId xmlns:a16="http://schemas.microsoft.com/office/drawing/2014/main" val="20001"/>
                    </a:ext>
                  </a:extLst>
                </a:gridCol>
              </a:tblGrid>
              <a:tr h="325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Position</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781C7D"/>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Volunteer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rgbClr val="781C7D"/>
                    </a:solidFill>
                  </a:tcPr>
                </a:tc>
                <a:extLst>
                  <a:ext uri="{0D108BD9-81ED-4DB2-BD59-A6C34878D82A}">
                    <a16:rowId xmlns:a16="http://schemas.microsoft.com/office/drawing/2014/main" val="10000"/>
                  </a:ext>
                </a:extLst>
              </a:tr>
              <a:tr h="4114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University Liaison</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Michael Fahy Ph.D., Stephen Landaas</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411475">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Program Speaker Coordinators</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Raman Rajan, Farhad Mafie, Taylo</a:t>
                      </a:r>
                      <a:r>
                        <a:rPr lang="en-US" sz="1800"/>
                        <a:t>r Noh</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Program Video Coordinator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Trae Palmer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Social Media Committee</a:t>
                      </a:r>
                      <a:endParaRPr sz="1800" b="0" i="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Don Choi, Cynthia Kirkeby, Trae Palmer</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Membership Committee</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Open</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Hospitality</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Taylor Noh</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Fundraising Coordinator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Jared Miller</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Members at Large</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A. Winsor Brown, Shirley Tseng</a:t>
                      </a:r>
                      <a:r>
                        <a:rPr lang="en-US" sz="1800" b="0" u="none" strike="noStrike" cap="none">
                          <a:solidFill>
                            <a:schemeClr val="dk1"/>
                          </a:solidFill>
                        </a:rPr>
                        <a:t>, Nilo Niccolai Ph.D. </a:t>
                      </a:r>
                      <a:endParaRPr sz="1800" b="0" i="0" u="none" strike="noStrike" cap="none">
                        <a:solidFill>
                          <a:schemeClr val="dk1"/>
                        </a:solidFill>
                        <a:latin typeface="Calibri"/>
                        <a:ea typeface="Calibri"/>
                        <a:cs typeface="Calibri"/>
                        <a:sym typeface="Calibri"/>
                      </a:endParaRPr>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fcc70435ca_0_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dirty="0"/>
              <a:t>Treasurer’s Report EOM May 2024</a:t>
            </a:r>
            <a:endParaRPr sz="4000" dirty="0"/>
          </a:p>
        </p:txBody>
      </p:sp>
      <p:sp>
        <p:nvSpPr>
          <p:cNvPr id="186" name="Google Shape;186;gfcc70435ca_0_86"/>
          <p:cNvSpPr txBox="1">
            <a:spLocks noGrp="1"/>
          </p:cNvSpPr>
          <p:nvPr>
            <p:ph type="body" idx="1"/>
          </p:nvPr>
        </p:nvSpPr>
        <p:spPr>
          <a:xfrm>
            <a:off x="630382" y="1901764"/>
            <a:ext cx="10515600" cy="39265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ct val="91836"/>
              <a:buNone/>
            </a:pPr>
            <a:endParaRPr lang="en-US" dirty="0"/>
          </a:p>
          <a:p>
            <a:pPr marL="0" lvl="0" indent="0" algn="l" rtl="0">
              <a:lnSpc>
                <a:spcPct val="90000"/>
              </a:lnSpc>
              <a:spcBef>
                <a:spcPts val="1000"/>
              </a:spcBef>
              <a:spcAft>
                <a:spcPts val="0"/>
              </a:spcAft>
              <a:buSzPct val="91836"/>
              <a:buNone/>
            </a:pPr>
            <a:endParaRPr dirty="0"/>
          </a:p>
        </p:txBody>
      </p:sp>
      <p:sp>
        <p:nvSpPr>
          <p:cNvPr id="187" name="Google Shape;187;gfcc70435ca_0_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graphicFrame>
        <p:nvGraphicFramePr>
          <p:cNvPr id="2" name="Table 3">
            <a:extLst>
              <a:ext uri="{FF2B5EF4-FFF2-40B4-BE49-F238E27FC236}">
                <a16:creationId xmlns:a16="http://schemas.microsoft.com/office/drawing/2014/main" id="{01F6ADEA-7960-71C0-D377-0E10F25ED694}"/>
              </a:ext>
            </a:extLst>
          </p:cNvPr>
          <p:cNvGraphicFramePr>
            <a:graphicFrameLocks noGrp="1"/>
          </p:cNvGraphicFramePr>
          <p:nvPr/>
        </p:nvGraphicFramePr>
        <p:xfrm>
          <a:off x="838199" y="2131060"/>
          <a:ext cx="10515600" cy="3114040"/>
        </p:xfrm>
        <a:graphic>
          <a:graphicData uri="http://schemas.openxmlformats.org/drawingml/2006/table">
            <a:tbl>
              <a:tblPr firstRow="1" bandRow="1"/>
              <a:tblGrid>
                <a:gridCol w="3505200">
                  <a:extLst>
                    <a:ext uri="{9D8B030D-6E8A-4147-A177-3AD203B41FA5}">
                      <a16:colId xmlns:a16="http://schemas.microsoft.com/office/drawing/2014/main" val="586879491"/>
                    </a:ext>
                  </a:extLst>
                </a:gridCol>
                <a:gridCol w="1827246">
                  <a:extLst>
                    <a:ext uri="{9D8B030D-6E8A-4147-A177-3AD203B41FA5}">
                      <a16:colId xmlns:a16="http://schemas.microsoft.com/office/drawing/2014/main" val="324307064"/>
                    </a:ext>
                  </a:extLst>
                </a:gridCol>
                <a:gridCol w="5183154">
                  <a:extLst>
                    <a:ext uri="{9D8B030D-6E8A-4147-A177-3AD203B41FA5}">
                      <a16:colId xmlns:a16="http://schemas.microsoft.com/office/drawing/2014/main" val="3618607463"/>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172922455"/>
                  </a:ext>
                </a:extLst>
              </a:tr>
              <a:tr h="370840">
                <a:tc>
                  <a:txBody>
                    <a:bodyPr/>
                    <a:lstStyle/>
                    <a:p>
                      <a:r>
                        <a:rPr lang="en-US" sz="2400" dirty="0"/>
                        <a:t>Beginning Balance</a:t>
                      </a: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$6,976.28</a:t>
                      </a:r>
                    </a:p>
                  </a:txBody>
                  <a:tcPr/>
                </a:tc>
                <a:tc>
                  <a:txBody>
                    <a:bodyPr/>
                    <a:lstStyle/>
                    <a:p>
                      <a:pPr algn="ctr"/>
                      <a:r>
                        <a:rPr lang="en-US" sz="2400" dirty="0"/>
                        <a:t>4/30/24</a:t>
                      </a:r>
                    </a:p>
                  </a:txBody>
                  <a:tcPr/>
                </a:tc>
                <a:extLst>
                  <a:ext uri="{0D108BD9-81ED-4DB2-BD59-A6C34878D82A}">
                    <a16:rowId xmlns:a16="http://schemas.microsoft.com/office/drawing/2014/main" val="4228722345"/>
                  </a:ext>
                </a:extLst>
              </a:tr>
              <a:tr h="370840">
                <a:tc>
                  <a:txBody>
                    <a:bodyPr/>
                    <a:lstStyle/>
                    <a:p>
                      <a:r>
                        <a:rPr lang="en-US" sz="2400" dirty="0"/>
                        <a:t>Deposits</a:t>
                      </a:r>
                    </a:p>
                  </a:txBody>
                  <a:tcPr/>
                </a:tc>
                <a:tc>
                  <a:txBody>
                    <a:bodyPr/>
                    <a:lstStyle/>
                    <a:p>
                      <a:pPr algn="r"/>
                      <a:r>
                        <a:rPr lang="en-US" sz="2400" dirty="0"/>
                        <a:t>$731.00</a:t>
                      </a:r>
                    </a:p>
                  </a:txBody>
                  <a:tcPr/>
                </a:tc>
                <a:tc>
                  <a:txBody>
                    <a:bodyPr/>
                    <a:lstStyle/>
                    <a:p>
                      <a:pPr algn="ctr"/>
                      <a:r>
                        <a:rPr lang="en-US" sz="2400" dirty="0"/>
                        <a:t>5/6 From Benevity</a:t>
                      </a:r>
                    </a:p>
                  </a:txBody>
                  <a:tcPr/>
                </a:tc>
                <a:extLst>
                  <a:ext uri="{0D108BD9-81ED-4DB2-BD59-A6C34878D82A}">
                    <a16:rowId xmlns:a16="http://schemas.microsoft.com/office/drawing/2014/main" val="3129533823"/>
                  </a:ext>
                </a:extLst>
              </a:tr>
              <a:tr h="370840">
                <a:tc>
                  <a:txBody>
                    <a:bodyPr/>
                    <a:lstStyle/>
                    <a:p>
                      <a:r>
                        <a:rPr lang="en-US" sz="2400" dirty="0"/>
                        <a:t>Expense</a:t>
                      </a:r>
                    </a:p>
                  </a:txBody>
                  <a:tcPr/>
                </a:tc>
                <a:tc>
                  <a:txBody>
                    <a:bodyPr/>
                    <a:lstStyle/>
                    <a:p>
                      <a:pPr algn="r"/>
                      <a:r>
                        <a:rPr lang="en-US" sz="2400"/>
                        <a:t>$12.00</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5/1 for Google gSuite_oc-acm.org</a:t>
                      </a:r>
                    </a:p>
                  </a:txBody>
                  <a:tcPr/>
                </a:tc>
                <a:extLst>
                  <a:ext uri="{0D108BD9-81ED-4DB2-BD59-A6C34878D82A}">
                    <a16:rowId xmlns:a16="http://schemas.microsoft.com/office/drawing/2014/main" val="3348452840"/>
                  </a:ext>
                </a:extLst>
              </a:tr>
              <a:tr h="185420">
                <a:tc>
                  <a:txBody>
                    <a:bodyPr/>
                    <a:lstStyle/>
                    <a:p>
                      <a:r>
                        <a:rPr lang="en-US" sz="2400" dirty="0"/>
                        <a:t>Current Balance</a:t>
                      </a: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$7,695.28</a:t>
                      </a:r>
                    </a:p>
                  </a:txBody>
                  <a:tcPr/>
                </a:tc>
                <a:tc>
                  <a:txBody>
                    <a:bodyPr/>
                    <a:lstStyle/>
                    <a:p>
                      <a:pPr algn="ctr"/>
                      <a:r>
                        <a:rPr lang="en-US" sz="2400" dirty="0"/>
                        <a:t>4/18/24</a:t>
                      </a:r>
                    </a:p>
                  </a:txBody>
                  <a:tcPr/>
                </a:tc>
                <a:extLst>
                  <a:ext uri="{0D108BD9-81ED-4DB2-BD59-A6C34878D82A}">
                    <a16:rowId xmlns:a16="http://schemas.microsoft.com/office/drawing/2014/main" val="2152738532"/>
                  </a:ext>
                </a:extLst>
              </a:tr>
              <a:tr h="370840">
                <a:tc>
                  <a:txBody>
                    <a:bodyPr/>
                    <a:lstStyle/>
                    <a:p>
                      <a:r>
                        <a:rPr lang="en-US" sz="2400" dirty="0"/>
                        <a:t>Restricted Funds</a:t>
                      </a:r>
                    </a:p>
                  </a:txBody>
                  <a:tcPr/>
                </a:tc>
                <a:tc>
                  <a:txBody>
                    <a:bodyPr/>
                    <a:lstStyle/>
                    <a:p>
                      <a:pPr algn="r"/>
                      <a:r>
                        <a:rPr lang="en-US" sz="2400" dirty="0"/>
                        <a:t>$2,964.20</a:t>
                      </a:r>
                    </a:p>
                  </a:txBody>
                  <a:tcPr/>
                </a:tc>
                <a:tc>
                  <a:txBody>
                    <a:bodyPr/>
                    <a:lstStyle/>
                    <a:p>
                      <a:pPr algn="ctr"/>
                      <a:r>
                        <a:rPr lang="en-US" sz="2400" dirty="0"/>
                        <a:t>IBM Grant</a:t>
                      </a:r>
                    </a:p>
                  </a:txBody>
                  <a:tcPr/>
                </a:tc>
                <a:extLst>
                  <a:ext uri="{0D108BD9-81ED-4DB2-BD59-A6C34878D82A}">
                    <a16:rowId xmlns:a16="http://schemas.microsoft.com/office/drawing/2014/main" val="4169377076"/>
                  </a:ext>
                </a:extLst>
              </a:tr>
              <a:tr h="370840">
                <a:tc>
                  <a:txBody>
                    <a:bodyPr/>
                    <a:lstStyle/>
                    <a:p>
                      <a:r>
                        <a:rPr lang="en-US" sz="2400" dirty="0"/>
                        <a:t>Unrestricted Balance</a:t>
                      </a:r>
                    </a:p>
                  </a:txBody>
                  <a:tcPr/>
                </a:tc>
                <a:tc>
                  <a:txBody>
                    <a:bodyPr/>
                    <a:lstStyle/>
                    <a:p>
                      <a:pPr algn="r"/>
                      <a:r>
                        <a:rPr lang="en-US" sz="2400" dirty="0"/>
                        <a:t>$4,731.08</a:t>
                      </a:r>
                    </a:p>
                  </a:txBody>
                  <a:tcPr/>
                </a:tc>
                <a:tc>
                  <a:txBody>
                    <a:bodyPr/>
                    <a:lstStyle/>
                    <a:p>
                      <a:pPr algn="ctr"/>
                      <a:r>
                        <a:rPr lang="en-US" sz="2400"/>
                        <a:t>5/31/24</a:t>
                      </a:r>
                      <a:endParaRPr lang="en-US" sz="2400" dirty="0"/>
                    </a:p>
                  </a:txBody>
                  <a:tcPr/>
                </a:tc>
                <a:extLst>
                  <a:ext uri="{0D108BD9-81ED-4DB2-BD59-A6C34878D82A}">
                    <a16:rowId xmlns:a16="http://schemas.microsoft.com/office/drawing/2014/main" val="4142660383"/>
                  </a:ext>
                </a:extLst>
              </a:tr>
            </a:tbl>
          </a:graphicData>
        </a:graphic>
      </p:graphicFrame>
      <p:sp>
        <p:nvSpPr>
          <p:cNvPr id="3" name="Rounded Rectangle 2">
            <a:extLst>
              <a:ext uri="{FF2B5EF4-FFF2-40B4-BE49-F238E27FC236}">
                <a16:creationId xmlns:a16="http://schemas.microsoft.com/office/drawing/2014/main" id="{C7A17930-F214-245F-2635-DC2BA73CF9A8}"/>
              </a:ext>
            </a:extLst>
          </p:cNvPr>
          <p:cNvSpPr/>
          <p:nvPr/>
        </p:nvSpPr>
        <p:spPr>
          <a:xfrm>
            <a:off x="3195145" y="5623034"/>
            <a:ext cx="3836276" cy="966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Deposit from Benevity, could have been combined from multiple sources.</a:t>
            </a:r>
          </a:p>
          <a:p>
            <a:pPr algn="ctr"/>
            <a:r>
              <a:rPr lang="en-US" dirty="0" err="1">
                <a:solidFill>
                  <a:schemeClr val="tx1"/>
                </a:solidFill>
              </a:rPr>
              <a:t>Gsuite</a:t>
            </a:r>
            <a:r>
              <a:rPr lang="en-US" dirty="0">
                <a:solidFill>
                  <a:schemeClr val="tx1"/>
                </a:solidFill>
              </a:rPr>
              <a:t> = domain reservation renewal</a:t>
            </a:r>
          </a:p>
        </p:txBody>
      </p:sp>
    </p:spTree>
    <p:extLst>
      <p:ext uri="{BB962C8B-B14F-4D97-AF65-F5344CB8AC3E}">
        <p14:creationId xmlns:p14="http://schemas.microsoft.com/office/powerpoint/2010/main" val="59408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B5DB-2613-A17A-E83D-3F4F39F2808D}"/>
              </a:ext>
            </a:extLst>
          </p:cNvPr>
          <p:cNvSpPr>
            <a:spLocks noGrp="1"/>
          </p:cNvSpPr>
          <p:nvPr>
            <p:ph type="title"/>
          </p:nvPr>
        </p:nvSpPr>
        <p:spPr/>
        <p:txBody>
          <a:bodyPr/>
          <a:lstStyle/>
          <a:p>
            <a:r>
              <a:rPr lang="en-US" dirty="0"/>
              <a:t>July 17</a:t>
            </a:r>
            <a:r>
              <a:rPr lang="en-US" baseline="30000" dirty="0"/>
              <a:t>th</a:t>
            </a:r>
            <a:r>
              <a:rPr lang="en-US" dirty="0"/>
              <a:t> Event Preparation</a:t>
            </a:r>
            <a:br>
              <a:rPr lang="en-US" dirty="0"/>
            </a:br>
            <a:endParaRPr lang="en-US" dirty="0"/>
          </a:p>
        </p:txBody>
      </p:sp>
      <p:sp>
        <p:nvSpPr>
          <p:cNvPr id="3" name="Text Placeholder 2">
            <a:extLst>
              <a:ext uri="{FF2B5EF4-FFF2-40B4-BE49-F238E27FC236}">
                <a16:creationId xmlns:a16="http://schemas.microsoft.com/office/drawing/2014/main" id="{071E57C7-1801-9C0D-20E4-101F120E2C4E}"/>
              </a:ext>
            </a:extLst>
          </p:cNvPr>
          <p:cNvSpPr>
            <a:spLocks noGrp="1"/>
          </p:cNvSpPr>
          <p:nvPr>
            <p:ph type="body" idx="1"/>
          </p:nvPr>
        </p:nvSpPr>
        <p:spPr/>
        <p:txBody>
          <a:bodyPr/>
          <a:lstStyle/>
          <a:p>
            <a:r>
              <a:rPr lang="en-US" dirty="0"/>
              <a:t>Bill </a:t>
            </a:r>
            <a:r>
              <a:rPr lang="en-US" dirty="0" err="1"/>
              <a:t>Gervasi</a:t>
            </a:r>
            <a:r>
              <a:rPr lang="en-US" dirty="0"/>
              <a:t> will be speaking on “</a:t>
            </a:r>
            <a:r>
              <a:rPr lang="en-GB" dirty="0"/>
              <a:t>Averting a System and Software Induced Energy Crisis</a:t>
            </a:r>
            <a:r>
              <a:rPr lang="en-US" dirty="0"/>
              <a:t>”</a:t>
            </a:r>
          </a:p>
          <a:p>
            <a:r>
              <a:rPr lang="en-US" dirty="0">
                <a:sym typeface="Arial"/>
              </a:rPr>
              <a:t>I’ll send out invites to a pre-meeting social hour at SOL Mexican Cocina starting at 5 PM.  It’ll be great if many of you can join us for the Happy Hour.</a:t>
            </a:r>
          </a:p>
          <a:p>
            <a:r>
              <a:rPr lang="en-US" dirty="0">
                <a:sym typeface="Arial"/>
              </a:rPr>
              <a:t>Current attendee count is:</a:t>
            </a:r>
          </a:p>
          <a:p>
            <a:r>
              <a:rPr lang="en-US" dirty="0">
                <a:sym typeface="Arial"/>
              </a:rPr>
              <a:t>Any special promotion or venue prep that we need to do for this meeting?</a:t>
            </a:r>
            <a:endParaRPr lang="en-GB" dirty="0">
              <a:sym typeface="Arial"/>
            </a:endParaRPr>
          </a:p>
        </p:txBody>
      </p:sp>
      <p:sp>
        <p:nvSpPr>
          <p:cNvPr id="4" name="Rounded Rectangle 3">
            <a:extLst>
              <a:ext uri="{FF2B5EF4-FFF2-40B4-BE49-F238E27FC236}">
                <a16:creationId xmlns:a16="http://schemas.microsoft.com/office/drawing/2014/main" id="{0F1241E5-043C-80FA-4AC4-D1CEF9A9CE4C}"/>
              </a:ext>
            </a:extLst>
          </p:cNvPr>
          <p:cNvSpPr/>
          <p:nvPr/>
        </p:nvSpPr>
        <p:spPr>
          <a:xfrm>
            <a:off x="3121572" y="4645572"/>
            <a:ext cx="5213131" cy="17026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Small # of registrations, will benefit from promotions, will send out invites</a:t>
            </a:r>
          </a:p>
          <a:p>
            <a:pPr marL="285750" indent="-285750">
              <a:buFont typeface="Arial" panose="020B0604020202020204" pitchFamily="34" charset="0"/>
              <a:buChar char="•"/>
            </a:pPr>
            <a:r>
              <a:rPr lang="en-US" dirty="0">
                <a:solidFill>
                  <a:schemeClr val="tx1"/>
                </a:solidFill>
              </a:rPr>
              <a:t>First comms will go out in few weeks</a:t>
            </a:r>
          </a:p>
          <a:p>
            <a:pPr marL="285750" indent="-285750">
              <a:buFont typeface="Arial" panose="020B0604020202020204" pitchFamily="34" charset="0"/>
              <a:buChar char="•"/>
            </a:pPr>
            <a:r>
              <a:rPr lang="en-US" dirty="0">
                <a:solidFill>
                  <a:schemeClr val="tx1"/>
                </a:solidFill>
              </a:rPr>
              <a:t>Self-promotion from </a:t>
            </a:r>
            <a:r>
              <a:rPr lang="en-US" dirty="0" err="1">
                <a:solidFill>
                  <a:schemeClr val="tx1"/>
                </a:solidFill>
              </a:rPr>
              <a:t>excomm</a:t>
            </a:r>
            <a:r>
              <a:rPr lang="en-US" dirty="0">
                <a:solidFill>
                  <a:schemeClr val="tx1"/>
                </a:solidFill>
              </a:rPr>
              <a:t> will help</a:t>
            </a:r>
          </a:p>
          <a:p>
            <a:pPr marL="285750" indent="-285750">
              <a:buFont typeface="Arial" panose="020B0604020202020204" pitchFamily="34" charset="0"/>
              <a:buChar char="•"/>
            </a:pPr>
            <a:r>
              <a:rPr lang="en-US" dirty="0">
                <a:solidFill>
                  <a:schemeClr val="tx1"/>
                </a:solidFill>
              </a:rPr>
              <a:t>Can we tie promotions to related articles? Will send out suggested articles</a:t>
            </a:r>
          </a:p>
        </p:txBody>
      </p:sp>
    </p:spTree>
    <p:extLst>
      <p:ext uri="{BB962C8B-B14F-4D97-AF65-F5344CB8AC3E}">
        <p14:creationId xmlns:p14="http://schemas.microsoft.com/office/powerpoint/2010/main" val="388030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0D77-CCC2-F6C7-8EBD-27F34E4C3FE9}"/>
              </a:ext>
            </a:extLst>
          </p:cNvPr>
          <p:cNvSpPr>
            <a:spLocks noGrp="1"/>
          </p:cNvSpPr>
          <p:nvPr>
            <p:ph type="title"/>
          </p:nvPr>
        </p:nvSpPr>
        <p:spPr/>
        <p:txBody>
          <a:bodyPr/>
          <a:lstStyle/>
          <a:p>
            <a:r>
              <a:rPr lang="en-US" dirty="0"/>
              <a:t>Future Event Planning</a:t>
            </a:r>
          </a:p>
        </p:txBody>
      </p:sp>
    </p:spTree>
    <p:extLst>
      <p:ext uri="{BB962C8B-B14F-4D97-AF65-F5344CB8AC3E}">
        <p14:creationId xmlns:p14="http://schemas.microsoft.com/office/powerpoint/2010/main" val="325994586"/>
      </p:ext>
    </p:extLst>
  </p:cSld>
  <p:clrMapOvr>
    <a:masterClrMapping/>
  </p:clrMapOvr>
</p:sld>
</file>

<file path=ppt/theme/theme1.xml><?xml version="1.0" encoding="utf-8"?>
<a:theme xmlns:a="http://schemas.openxmlformats.org/drawingml/2006/main" name="ACM Chapter Event">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2082</Words>
  <Application>Microsoft Macintosh PowerPoint</Application>
  <PresentationFormat>Widescreen</PresentationFormat>
  <Paragraphs>258</Paragraphs>
  <Slides>23</Slides>
  <Notes>12</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Open Sans</vt:lpstr>
      <vt:lpstr>Trebuchet MS</vt:lpstr>
      <vt:lpstr>Verdana</vt:lpstr>
      <vt:lpstr>ACM Chapter Event</vt:lpstr>
      <vt:lpstr>OC ACM Executive Committee </vt:lpstr>
      <vt:lpstr>Agenda</vt:lpstr>
      <vt:lpstr>Meeting Attendees</vt:lpstr>
      <vt:lpstr>Motions</vt:lpstr>
      <vt:lpstr>Officers</vt:lpstr>
      <vt:lpstr>Officers (cont’d)</vt:lpstr>
      <vt:lpstr>Treasurer’s Report EOM May 2024</vt:lpstr>
      <vt:lpstr>July 17th Event Preparation </vt:lpstr>
      <vt:lpstr>Future Event Planning</vt:lpstr>
      <vt:lpstr>Next Program Event Planning</vt:lpstr>
      <vt:lpstr>Meeting Topics</vt:lpstr>
      <vt:lpstr>OC Tech Companies</vt:lpstr>
      <vt:lpstr>Member Poll Questions</vt:lpstr>
      <vt:lpstr>Future Speakers – Follow-up</vt:lpstr>
      <vt:lpstr>Bala Chidambaram - Airspace Autonomy </vt:lpstr>
      <vt:lpstr>PowerPoint Presentation</vt:lpstr>
      <vt:lpstr>Peter Chang, MD (UCI)</vt:lpstr>
      <vt:lpstr>Dave Cunningham (Akamai)</vt:lpstr>
      <vt:lpstr>Future Program Event Candidates (UCI)</vt:lpstr>
      <vt:lpstr>Meeting Venue Update</vt:lpstr>
      <vt:lpstr>LearningFuze Site Photos</vt:lpstr>
      <vt:lpstr>Future Program Event Candidates</vt:lpstr>
      <vt:lpstr>Committee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 ACM Executive Committee</dc:title>
  <dc:creator>Michael Fahy</dc:creator>
  <cp:lastModifiedBy>Marc Velasco</cp:lastModifiedBy>
  <cp:revision>30</cp:revision>
  <dcterms:created xsi:type="dcterms:W3CDTF">2020-05-18T19:26:51Z</dcterms:created>
  <dcterms:modified xsi:type="dcterms:W3CDTF">2024-07-10T00:49:20Z</dcterms:modified>
</cp:coreProperties>
</file>